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5143500" cx="9144000"/>
  <p:notesSz cx="6858000" cy="9144000"/>
  <p:embeddedFontLst>
    <p:embeddedFont>
      <p:font typeface="Roboto Slab"/>
      <p:regular r:id="rId63"/>
      <p:bold r:id="rId64"/>
    </p:embeddedFont>
    <p:embeddedFont>
      <p:font typeface="Caveat"/>
      <p:regular r:id="rId65"/>
      <p:bold r:id="rId66"/>
    </p:embeddedFont>
    <p:embeddedFont>
      <p:font typeface="Amatic SC"/>
      <p:regular r:id="rId67"/>
      <p:bold r:id="rId68"/>
    </p:embeddedFont>
    <p:embeddedFont>
      <p:font typeface="Source Code Pro"/>
      <p:regular r:id="rId69"/>
      <p:bold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86B8EDA-B442-4B72-93C2-CE8D7677A9B7}">
  <a:tblStyle styleId="{886B8EDA-B442-4B72-93C2-CE8D7677A9B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schemas.openxmlformats.org/officeDocument/2006/relationships/font" Target="fonts/SourceCodePro-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RobotoSlab-bold.fntdata"/><Relationship Id="rId63" Type="http://schemas.openxmlformats.org/officeDocument/2006/relationships/font" Target="fonts/RobotoSlab-regular.fntdata"/><Relationship Id="rId22" Type="http://schemas.openxmlformats.org/officeDocument/2006/relationships/slide" Target="slides/slide17.xml"/><Relationship Id="rId66" Type="http://schemas.openxmlformats.org/officeDocument/2006/relationships/font" Target="fonts/Caveat-bold.fntdata"/><Relationship Id="rId21" Type="http://schemas.openxmlformats.org/officeDocument/2006/relationships/slide" Target="slides/slide16.xml"/><Relationship Id="rId65" Type="http://schemas.openxmlformats.org/officeDocument/2006/relationships/font" Target="fonts/Caveat-regular.fntdata"/><Relationship Id="rId24" Type="http://schemas.openxmlformats.org/officeDocument/2006/relationships/slide" Target="slides/slide19.xml"/><Relationship Id="rId68" Type="http://schemas.openxmlformats.org/officeDocument/2006/relationships/font" Target="fonts/AmaticSC-bold.fntdata"/><Relationship Id="rId23" Type="http://schemas.openxmlformats.org/officeDocument/2006/relationships/slide" Target="slides/slide18.xml"/><Relationship Id="rId67" Type="http://schemas.openxmlformats.org/officeDocument/2006/relationships/font" Target="fonts/AmaticSC-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SourceCodePro-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g4da9abb80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4da9abb80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3954e69a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954e69a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3954e69ae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954e69ae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39dcbac99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9dcbac99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39dcbac99b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9dcbac99b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3954e69ae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954e69ae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3954e69ae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954e69ae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39d6fa2b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9d6fa2b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39d6fa2b5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9d6fa2b5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39dcbac99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9dcbac99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39dcbac99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9dcbac99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da9abb806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da9abb806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39dcbac99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9dcbac99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39dcbac99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9dcbac99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3954e69ae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954e69ae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39dcbac99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9dcbac99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39dcbac99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9dcbac99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39dcbac99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9dcbac99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39dcbac99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9dcbac99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39dcbac99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9dcbac99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39dcbac99b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9dcbac99b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39dcbac99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9dcbac99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da9abb80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da9abb80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39dcbac99b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9dcbac99b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4da9abb806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da9abb806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4da9abb806_1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4da9abb806_1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4da9abb806_1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4da9abb806_1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da9abb806_1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4da9abb806_1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4da9abb806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4da9abb806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4da9abb806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4da9abb806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4da9abb806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4da9abb806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4da9abb806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4da9abb806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4da9abb806_1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4da9abb806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39235f33a0_1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9235f33a0_1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4ca2e466b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4ca2e466b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4ca2e466b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4ca2e466b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4da9abb806_1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4da9abb806_1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4ca2e466b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4ca2e466b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4ca2e466b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4ca2e466b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4da9abb806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4da9abb806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4da9abb806_1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4da9abb806_1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g4da9abb806_1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4da9abb806_1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4da9abb806_1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4da9abb806_1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4da9abb806_1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4da9abb806_1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39235f34a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9235f34a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Big data i IoT són conceptes diferents però estretament vinculats. Si aquestes dades les recollim de totes les coses, imagineu-vos la quantitat de dades que tindrem, o tindran! Això és desitjable?  Imatge de Jeferrb  CC0 Creative Commons Clive Humby, un empresari que comercialitzava dades, el 2016 va dir la famosa frase “Data is the new oil” que després va ser incorporada per l’informe final del World Economic Forum el 2011, que considerava que les dades eren un nou actiu economic, com el petroli.</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4da9abb806_1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4da9abb806_1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4ca2e466b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4ca2e466b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4ca2e466b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4ca2e466b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4ca2e466bb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4ca2e466bb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4ca2e466b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4ca2e466b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g4ca2e466bb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4ca2e466bb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4da9abb806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4da9abb806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g4da9abb806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4da9abb806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39dcbac99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9dcbac99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Què volem saber? Quins són els objectius?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Nivell de confort =&gt; què vol dir això? =&gt; Fluctuació de temperatura/humitat? (tb consum)</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Ocupació =&gt; Número de nens per classe</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Dades objectives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Temperatura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Humitat</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CO2</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Lluminositat</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Corrents d’aire</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Ocupació</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Com els distribuïm</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Més o menys a prop de les finestres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A quina alçada?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En zones de trànsit?</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Cada quant de temps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Cada 5 minuts?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En horari de l’aula o també abans o després?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Esdeveniments (portes/finestres obertes)</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Ens falta…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Alguna dada objectia que finalment no estem recollint</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Dades ambientals de l’exterior</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Anàlisi?</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Dades secundàries (fluctuacions de temperatura, contrast tèrmic, relació CO2/ocupació, fluxes de persones,...)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Evolucions diàries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Creuament de dades (gradient tèrmic vs. despesa en calefacció)</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Metadades (resolució, precisió,...)</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Gradient espacial</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Notificacions =&gt; quí les rep?</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Representació</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Mostrar dades primàries (15% estalvi x concienciació)</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Volem representar dades secundàries, fruit de comparar dos o més dades =&gt; presa de decisions.</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Persistència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Per quant de temps?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Amb quin nivell de granularitat?</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Només dades primàries o també secundàries?</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Privacitat</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Privacitat no és només no posar noms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Algunes dades petmeten identificar persones (localització, MACs,...)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Encriptació de dades, però i les metadades?</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Transmissió de dades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Les dades obertes requereixen una xarxa oberta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No pots parlar de privacitat (dades, metadades) si algú altre controla la xarxa</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Dades IoT</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Monitoritzar dades sobre temperatura (s’ha de mantenir entre uns valors específics) en intervals determinats es mira la temperatura a través d’una pantalla.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El dispositiu emet una alarma quan la temperatura està per sota o sobre d’un valor determinat.</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rgbClr val="434343"/>
              </a:buClr>
              <a:buSzPts val="1000"/>
              <a:buFont typeface="Source Code Pro"/>
              <a:buChar char="-"/>
            </a:pPr>
            <a:r>
              <a:rPr lang="en" sz="1000">
                <a:solidFill>
                  <a:srgbClr val="434343"/>
                </a:solidFill>
                <a:latin typeface="Source Code Pro"/>
                <a:ea typeface="Source Code Pro"/>
                <a:cs typeface="Source Code Pro"/>
                <a:sym typeface="Source Code Pro"/>
              </a:rPr>
              <a:t>La sent la persona que podrà dur a terme l’acció necessària: tancar la porta o reparar la calefacció.</a:t>
            </a:r>
            <a:endParaRPr sz="1000">
              <a:solidFill>
                <a:srgbClr val="434343"/>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rgbClr val="434343"/>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b="1" lang="en" sz="1000">
                <a:solidFill>
                  <a:schemeClr val="dk2"/>
                </a:solidFill>
                <a:latin typeface="Source Code Pro"/>
                <a:ea typeface="Source Code Pro"/>
                <a:cs typeface="Source Code Pro"/>
                <a:sym typeface="Source Code Pro"/>
              </a:rPr>
              <a:t>Indicadors  derivats (per optimitzar l’ús)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rgbClr val="434343"/>
              </a:buClr>
              <a:buSzPts val="1000"/>
              <a:buFont typeface="Source Code Pro"/>
              <a:buChar char="-"/>
            </a:pPr>
            <a:r>
              <a:rPr lang="en" sz="1000">
                <a:solidFill>
                  <a:schemeClr val="dk2"/>
                </a:solidFill>
                <a:latin typeface="Source Code Pro"/>
                <a:ea typeface="Source Code Pro"/>
                <a:cs typeface="Source Code Pro"/>
                <a:sym typeface="Source Code Pro"/>
              </a:rPr>
              <a:t>Calcular la fluctuació de la temperatura dins la casa, com menys fluctuació menys energia consumirà, s’optimitzarà si s’estableix un nivell de variació idoni pel baix consum.</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Combinació dades IoT, indicadors i altres dades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rgbClr val="434343"/>
              </a:buClr>
              <a:buSzPts val="1000"/>
              <a:buFont typeface="Source Code Pro"/>
              <a:buChar char="-"/>
            </a:pPr>
            <a:r>
              <a:rPr lang="en" sz="1000">
                <a:solidFill>
                  <a:schemeClr val="dk2"/>
                </a:solidFill>
                <a:latin typeface="Source Code Pro"/>
                <a:ea typeface="Source Code Pro"/>
                <a:cs typeface="Source Code Pro"/>
                <a:sym typeface="Source Code Pro"/>
              </a:rPr>
              <a:t>Nombre de persones , per hores del dia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rgbClr val="434343"/>
              </a:buClr>
              <a:buSzPts val="1000"/>
              <a:buFont typeface="Source Code Pro"/>
              <a:buChar char="-"/>
            </a:pPr>
            <a:r>
              <a:rPr lang="en" sz="1000">
                <a:solidFill>
                  <a:schemeClr val="dk2"/>
                </a:solidFill>
                <a:latin typeface="Source Code Pro"/>
                <a:ea typeface="Source Code Pro"/>
                <a:cs typeface="Source Code Pro"/>
                <a:sym typeface="Source Code Pro"/>
              </a:rPr>
              <a:t>Quin sala visiten més, de quina entren i surten més sovint </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rgbClr val="434343"/>
              </a:buClr>
              <a:buSzPts val="1000"/>
              <a:buFont typeface="Source Code Pro"/>
              <a:buChar char="-"/>
            </a:pPr>
            <a:r>
              <a:rPr lang="en" sz="1000">
                <a:solidFill>
                  <a:schemeClr val="dk2"/>
                </a:solidFill>
                <a:latin typeface="Source Code Pro"/>
                <a:ea typeface="Source Code Pro"/>
                <a:cs typeface="Source Code Pro"/>
                <a:sym typeface="Source Code Pro"/>
              </a:rPr>
              <a:t>Quina és la fluctuació de les temperatures de les habitacions com més gent hi ha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rgbClr val="434343"/>
              </a:buClr>
              <a:buSzPts val="1000"/>
              <a:buFont typeface="Source Code Pro"/>
              <a:buChar char="-"/>
            </a:pPr>
            <a:r>
              <a:rPr lang="en" sz="1000">
                <a:solidFill>
                  <a:schemeClr val="dk2"/>
                </a:solidFill>
                <a:latin typeface="Source Code Pro"/>
                <a:ea typeface="Source Code Pro"/>
                <a:cs typeface="Source Code Pro"/>
                <a:sym typeface="Source Code Pro"/>
              </a:rPr>
              <a:t>Cal canviar la intensitat en funció de la quantitat de gent?</a:t>
            </a:r>
            <a:endParaRPr sz="1000">
              <a:solidFill>
                <a:schemeClr val="dk2"/>
              </a:solidFill>
              <a:latin typeface="Source Code Pro"/>
              <a:ea typeface="Source Code Pro"/>
              <a:cs typeface="Source Code Pro"/>
              <a:sym typeface="Source Code Pro"/>
            </a:endParaRPr>
          </a:p>
          <a:p>
            <a:pPr indent="0" lvl="0" marL="0" rtl="0" algn="l">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spcBef>
                <a:spcPts val="0"/>
              </a:spcBef>
              <a:spcAft>
                <a:spcPts val="0"/>
              </a:spcAft>
              <a:buNone/>
            </a:pPr>
            <a:r>
              <a:rPr lang="en" sz="1000">
                <a:solidFill>
                  <a:schemeClr val="dk2"/>
                </a:solidFill>
                <a:latin typeface="Source Code Pro"/>
                <a:ea typeface="Source Code Pro"/>
                <a:cs typeface="Source Code Pro"/>
                <a:sym typeface="Source Code Pro"/>
              </a:rPr>
              <a:t>https://pxhere.com/en/photo/1097897</a:t>
            </a:r>
            <a:endParaRPr sz="1000">
              <a:solidFill>
                <a:srgbClr val="191A1E"/>
              </a:solidFill>
              <a:highlight>
                <a:srgbClr val="FAFAFA"/>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392d8cad7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92d8cad7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191A1E"/>
              </a:solidFill>
              <a:highlight>
                <a:srgbClr val="FAFAFA"/>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9d6fa2b5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9d6fa2b5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Què volem saber? Quins són els objectius?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Nivell de confort =&gt; què vol dir això? =&gt; Fluctuació de temperatura/humitat? (tb consum)</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CO2, volàtils (“efecto trigre”) i la seva relació amb el rendiment cognitiu</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Ocupació =&gt; Número de nens per classe</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Mobilitat</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Dades objectives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Temperatura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Humitat</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CO2</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Lluminositat</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Corrents d’aire</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Ocupació</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Estats portes / finestres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Nivell de soroll (reverberació)</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Cobertura WIFI / Connectivitat</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Com els distribuïm</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Més o menys a prop de les finestres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A quina alçada?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En zones de trànsit?</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Cada quant de temps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Cada 5 minuts?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En horari de l’aula o també abans o després?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Esdeveniments (portes/finestres obertes)</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Ens falta…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Alguna dada objectiva que finalment no estem recollint</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Dades ambientals de l’exterior</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Anàlisi?</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Dades secundàries (fluctuacions de temperatura, contrast tèrmic, relació CO2/ocupació, fluxes de persones,...)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Evolucions diàries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Creuament de dades (gradient tèrmic vs. despesa en calefacció)</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Gradient espacial</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Ontologia</a:t>
            </a:r>
            <a:r>
              <a:rPr lang="en" sz="1000">
                <a:solidFill>
                  <a:schemeClr val="dk2"/>
                </a:solidFill>
                <a:latin typeface="Source Code Pro"/>
                <a:ea typeface="Source Code Pro"/>
                <a:cs typeface="Source Code Pro"/>
                <a:sym typeface="Source Code Pro"/>
              </a:rPr>
              <a:t> (localització, resolució, precisió, rangs...)</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Representació</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Mostrar dades primàries (15% estalvi x concienciació)</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Volem representar dades secundàries, fruit de comparar dos o més dades =&gt; presa de decisions =&gt; objectius!!!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Granularitat temporal</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Tipus de visualització</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Agregació geogràfica</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Notificacions </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Legislació! / Recomanacions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Quí les rep? Còm s’actua?</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Persistència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Per quant de temps?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Amb quin nivell de granularitat?</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Només dades primàries o també secundàries?</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Privacitat [Bluetooth, BCNNow]</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Privacitat no és només no posar noms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Dades voluntàries / observades / inferides (https://www.theguardian.com/news/datablog/2014/apr/22/how-much-is-personal-data-worth)</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Algunes dades petmeten identificar persones (localització, MACs,...)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Encriptació de dades? i metadades?</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200">
              <a:solidFill>
                <a:srgbClr val="121212"/>
              </a:solidFill>
              <a:latin typeface="Georgia"/>
              <a:ea typeface="Georgia"/>
              <a:cs typeface="Georgia"/>
              <a:sym typeface="Georgia"/>
            </a:endParaRPr>
          </a:p>
          <a:p>
            <a:pPr indent="0" lvl="0" marL="0" rtl="0" algn="l">
              <a:lnSpc>
                <a:spcPct val="115000"/>
              </a:lnSpc>
              <a:spcBef>
                <a:spcPts val="0"/>
              </a:spcBef>
              <a:spcAft>
                <a:spcPts val="0"/>
              </a:spcAft>
              <a:buNone/>
            </a:pPr>
            <a:r>
              <a:rPr lang="en" sz="1000">
                <a:solidFill>
                  <a:schemeClr val="dk2"/>
                </a:solidFill>
                <a:latin typeface="Source Code Pro"/>
                <a:ea typeface="Source Code Pro"/>
                <a:cs typeface="Source Code Pro"/>
                <a:sym typeface="Source Code Pro"/>
              </a:rPr>
              <a:t>Transmissió de dades</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Les dades obertes requereixen una xarxa oberta</a:t>
            </a:r>
            <a:endParaRPr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chemeClr val="dk2"/>
              </a:buClr>
              <a:buSzPts val="1000"/>
              <a:buFont typeface="Source Code Pro"/>
              <a:buChar char="-"/>
            </a:pPr>
            <a:r>
              <a:rPr lang="en" sz="1000">
                <a:solidFill>
                  <a:schemeClr val="dk2"/>
                </a:solidFill>
                <a:latin typeface="Source Code Pro"/>
                <a:ea typeface="Source Code Pro"/>
                <a:cs typeface="Source Code Pro"/>
                <a:sym typeface="Source Code Pro"/>
              </a:rPr>
              <a:t>No pots parlar de privacitat (dades, metadades) si algú altre controla la xarxa</a:t>
            </a:r>
            <a:endParaRPr sz="1000">
              <a:solidFill>
                <a:schemeClr val="dk2"/>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sz="1000">
              <a:solidFill>
                <a:schemeClr val="dk2"/>
              </a:solidFill>
              <a:latin typeface="Source Code Pro"/>
              <a:ea typeface="Source Code Pro"/>
              <a:cs typeface="Source Code Pro"/>
              <a:sym typeface="Source Code Pro"/>
            </a:endParaRPr>
          </a:p>
          <a:p>
            <a:pPr indent="0" lvl="0" marL="0" rtl="0" algn="l">
              <a:spcBef>
                <a:spcPts val="0"/>
              </a:spcBef>
              <a:spcAft>
                <a:spcPts val="0"/>
              </a:spcAft>
              <a:buNone/>
            </a:pPr>
            <a:r>
              <a:t/>
            </a:r>
            <a:endParaRPr sz="1000">
              <a:solidFill>
                <a:srgbClr val="191A1E"/>
              </a:solidFill>
              <a:highlight>
                <a:srgbClr val="FAFAFA"/>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392d8cad7a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92d8cad7a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8" name="Shape 8"/>
        <p:cNvGrpSpPr/>
        <p:nvPr/>
      </p:nvGrpSpPr>
      <p:grpSpPr>
        <a:xfrm>
          <a:off x="0" y="0"/>
          <a:ext cx="0" cy="0"/>
          <a:chOff x="0" y="0"/>
          <a:chExt cx="0" cy="0"/>
        </a:xfrm>
      </p:grpSpPr>
      <p:sp>
        <p:nvSpPr>
          <p:cNvPr id="9" name="Google Shape;9;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1" name="Google Shape;11;p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0" r="0" t="0"/>
          <a:stretch/>
        </p:blipFill>
        <p:spPr>
          <a:xfrm>
            <a:off x="8001899" y="103250"/>
            <a:ext cx="1049700" cy="1025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7" name="Google Shape;47;p11"/>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8" name="Google Shape;4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pic>
        <p:nvPicPr>
          <p:cNvPr id="20" name="Google Shape;20;p4"/>
          <p:cNvPicPr preferRelativeResize="0"/>
          <p:nvPr/>
        </p:nvPicPr>
        <p:blipFill rotWithShape="1">
          <a:blip r:embed="rId2">
            <a:alphaModFix/>
          </a:blip>
          <a:srcRect b="0" l="0" r="0" t="0"/>
          <a:stretch/>
        </p:blipFill>
        <p:spPr>
          <a:xfrm>
            <a:off x="8001899" y="103250"/>
            <a:ext cx="1049700" cy="102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2" name="Shape 32"/>
        <p:cNvGrpSpPr/>
        <p:nvPr/>
      </p:nvGrpSpPr>
      <p:grpSpPr>
        <a:xfrm>
          <a:off x="0" y="0"/>
          <a:ext cx="0" cy="0"/>
          <a:chOff x="0" y="0"/>
          <a:chExt cx="0" cy="0"/>
        </a:xfrm>
      </p:grpSpPr>
      <p:sp>
        <p:nvSpPr>
          <p:cNvPr id="33" name="Google Shape;33;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 name="Google Shape;37;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8" name="Google Shape;38;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39" name="Google Shape;39;p9"/>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0" name="Google Shape;4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1" name="Google Shape;4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4" name="Google Shape;4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nodered.org/" TargetMode="External"/><Relationship Id="rId4" Type="http://schemas.openxmlformats.org/officeDocument/2006/relationships/image" Target="../media/image4.jpg"/><Relationship Id="rId5"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freeboard.io/" TargetMode="External"/><Relationship Id="rId4" Type="http://schemas.openxmlformats.org/officeDocument/2006/relationships/image" Target="../media/image77.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grafana.com/" TargetMode="External"/><Relationship Id="rId4" Type="http://schemas.openxmlformats.org/officeDocument/2006/relationships/image" Target="../media/image5.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thingspeak.com/" TargetMode="External"/><Relationship Id="rId4" Type="http://schemas.openxmlformats.org/officeDocument/2006/relationships/image" Target="../media/image6.jp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7.png"/><Relationship Id="rId4" Type="http://schemas.openxmlformats.org/officeDocument/2006/relationships/hyperlink" Target="https://www.blynk.cc/" TargetMode="External"/><Relationship Id="rId5" Type="http://schemas.openxmlformats.org/officeDocument/2006/relationships/image" Target="../media/image63.png"/><Relationship Id="rId6"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sentilo.io" TargetMode="External"/><Relationship Id="rId4" Type="http://schemas.openxmlformats.org/officeDocument/2006/relationships/image" Target="../media/image84.png"/><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16.png"/><Relationship Id="rId5" Type="http://schemas.openxmlformats.org/officeDocument/2006/relationships/image" Target="../media/image42.png"/><Relationship Id="rId6" Type="http://schemas.openxmlformats.org/officeDocument/2006/relationships/image" Target="../media/image21.png"/><Relationship Id="rId7" Type="http://schemas.openxmlformats.org/officeDocument/2006/relationships/image" Target="../media/image14.png"/><Relationship Id="rId8"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jpg"/><Relationship Id="rId4"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19.png"/><Relationship Id="rId9" Type="http://schemas.openxmlformats.org/officeDocument/2006/relationships/image" Target="../media/image39.png"/><Relationship Id="rId5" Type="http://schemas.openxmlformats.org/officeDocument/2006/relationships/image" Target="../media/image17.jpg"/><Relationship Id="rId6" Type="http://schemas.openxmlformats.org/officeDocument/2006/relationships/image" Target="../media/image18.png"/><Relationship Id="rId7" Type="http://schemas.openxmlformats.org/officeDocument/2006/relationships/image" Target="../media/image24.png"/><Relationship Id="rId8"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6.jp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0.jp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9.png"/><Relationship Id="rId4" Type="http://schemas.openxmlformats.org/officeDocument/2006/relationships/image" Target="../media/image32.png"/><Relationship Id="rId5" Type="http://schemas.openxmlformats.org/officeDocument/2006/relationships/image" Target="../media/image33.jpg"/><Relationship Id="rId6"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thethingsnetwork.cat/download/ttncat_presentacio.cat.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9.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7.png"/><Relationship Id="rId4" Type="http://schemas.openxmlformats.org/officeDocument/2006/relationships/image" Target="../media/image41.png"/><Relationship Id="rId10" Type="http://schemas.openxmlformats.org/officeDocument/2006/relationships/image" Target="../media/image46.png"/><Relationship Id="rId9" Type="http://schemas.openxmlformats.org/officeDocument/2006/relationships/image" Target="../media/image76.png"/><Relationship Id="rId5" Type="http://schemas.openxmlformats.org/officeDocument/2006/relationships/image" Target="../media/image38.png"/><Relationship Id="rId6" Type="http://schemas.openxmlformats.org/officeDocument/2006/relationships/image" Target="../media/image28.png"/><Relationship Id="rId7" Type="http://schemas.openxmlformats.org/officeDocument/2006/relationships/image" Target="../media/image34.png"/><Relationship Id="rId8" Type="http://schemas.openxmlformats.org/officeDocument/2006/relationships/image" Target="../media/image7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7.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2.jpg"/><Relationship Id="rId4" Type="http://schemas.openxmlformats.org/officeDocument/2006/relationships/image" Target="../media/image50.png"/><Relationship Id="rId5" Type="http://schemas.openxmlformats.org/officeDocument/2006/relationships/image" Target="../media/image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9.jp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9.jpg"/><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9.jpg"/><Relationship Id="rId4" Type="http://schemas.openxmlformats.org/officeDocument/2006/relationships/image" Target="../media/image4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9.jpg"/><Relationship Id="rId4" Type="http://schemas.openxmlformats.org/officeDocument/2006/relationships/image" Target="../media/image76.png"/><Relationship Id="rId5"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9.jpg"/><Relationship Id="rId4" Type="http://schemas.openxmlformats.org/officeDocument/2006/relationships/image" Target="../media/image76.png"/><Relationship Id="rId5" Type="http://schemas.openxmlformats.org/officeDocument/2006/relationships/image" Target="../media/image44.jpg"/><Relationship Id="rId6" Type="http://schemas.openxmlformats.org/officeDocument/2006/relationships/image" Target="../media/image49.jpg"/><Relationship Id="rId7" Type="http://schemas.openxmlformats.org/officeDocument/2006/relationships/image" Target="../media/image55.jpg"/><Relationship Id="rId8" Type="http://schemas.openxmlformats.org/officeDocument/2006/relationships/image" Target="../media/image4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9.jpg"/><Relationship Id="rId4" Type="http://schemas.openxmlformats.org/officeDocument/2006/relationships/image" Target="../media/image76.png"/><Relationship Id="rId5" Type="http://schemas.openxmlformats.org/officeDocument/2006/relationships/image" Target="../media/image4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jpg"/><Relationship Id="rId4" Type="http://schemas.openxmlformats.org/officeDocument/2006/relationships/image" Target="../media/image44.jpg"/><Relationship Id="rId5" Type="http://schemas.openxmlformats.org/officeDocument/2006/relationships/image" Target="../media/image5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9.jpg"/><Relationship Id="rId4" Type="http://schemas.openxmlformats.org/officeDocument/2006/relationships/image" Target="../media/image54.jpg"/><Relationship Id="rId5" Type="http://schemas.openxmlformats.org/officeDocument/2006/relationships/image" Target="../media/image53.jpg"/><Relationship Id="rId6" Type="http://schemas.openxmlformats.org/officeDocument/2006/relationships/image" Target="../media/image4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9.jpg"/><Relationship Id="rId4" Type="http://schemas.openxmlformats.org/officeDocument/2006/relationships/image" Target="../media/image6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image" Target="../media/image6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1.png"/><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png"/><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5.jpg"/><Relationship Id="rId6" Type="http://schemas.openxmlformats.org/officeDocument/2006/relationships/image" Target="../media/image5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png"/><Relationship Id="rId4" Type="http://schemas.openxmlformats.org/officeDocument/2006/relationships/image" Target="../media/image5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png"/><Relationship Id="rId4" Type="http://schemas.openxmlformats.org/officeDocument/2006/relationships/image" Target="../media/image5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png"/><Relationship Id="rId4" Type="http://schemas.openxmlformats.org/officeDocument/2006/relationships/image" Target="../media/image68.png"/><Relationship Id="rId5" Type="http://schemas.openxmlformats.org/officeDocument/2006/relationships/image" Target="../media/image60.jpg"/><Relationship Id="rId6" Type="http://schemas.openxmlformats.org/officeDocument/2006/relationships/image" Target="../media/image6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0.png"/><Relationship Id="rId4" Type="http://schemas.openxmlformats.org/officeDocument/2006/relationships/image" Target="../media/image83.png"/><Relationship Id="rId5" Type="http://schemas.openxmlformats.org/officeDocument/2006/relationships/image" Target="../media/image82.png"/><Relationship Id="rId6" Type="http://schemas.openxmlformats.org/officeDocument/2006/relationships/image" Target="../media/image85.png"/><Relationship Id="rId7" Type="http://schemas.openxmlformats.org/officeDocument/2006/relationships/image" Target="../media/image8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66.jpg"/><Relationship Id="rId6" Type="http://schemas.openxmlformats.org/officeDocument/2006/relationships/image" Target="../media/image71.jpg"/><Relationship Id="rId7" Type="http://schemas.openxmlformats.org/officeDocument/2006/relationships/image" Target="../media/image6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0.png"/><Relationship Id="rId4" Type="http://schemas.openxmlformats.org/officeDocument/2006/relationships/image" Target="../media/image79.png"/><Relationship Id="rId5" Type="http://schemas.openxmlformats.org/officeDocument/2006/relationships/image" Target="../media/image8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7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Google Shape;55;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Things Network</a:t>
            </a:r>
            <a:r>
              <a:rPr lang="en" sz="2400"/>
              <a:t>.cat</a:t>
            </a:r>
            <a:endParaRPr sz="2400"/>
          </a:p>
          <a:p>
            <a:pPr indent="0" lvl="0" marL="0" rtl="0" algn="ctr">
              <a:spcBef>
                <a:spcPts val="0"/>
              </a:spcBef>
              <a:spcAft>
                <a:spcPts val="0"/>
              </a:spcAft>
              <a:buNone/>
            </a:pPr>
            <a:r>
              <a:rPr b="0" lang="en" sz="2400"/>
              <a:t>Taller </a:t>
            </a:r>
            <a:r>
              <a:rPr b="0" lang="en" sz="2400"/>
              <a:t>de </a:t>
            </a:r>
            <a:r>
              <a:rPr lang="en" sz="2400"/>
              <a:t>Visualització de dades</a:t>
            </a:r>
            <a:endParaRPr sz="2400"/>
          </a:p>
        </p:txBody>
      </p:sp>
      <p:sp>
        <p:nvSpPr>
          <p:cNvPr id="56" name="Google Shape;56;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Xarxa comunitària per</a:t>
            </a:r>
            <a:br>
              <a:rPr lang="en"/>
            </a:br>
            <a:r>
              <a:rPr lang="en"/>
              <a:t>l’Internet de les Coses</a:t>
            </a:r>
            <a:endParaRPr/>
          </a:p>
        </p:txBody>
      </p:sp>
      <p:pic>
        <p:nvPicPr>
          <p:cNvPr id="57" name="Google Shape;57;p13"/>
          <p:cNvPicPr preferRelativeResize="0"/>
          <p:nvPr/>
        </p:nvPicPr>
        <p:blipFill>
          <a:blip r:embed="rId3">
            <a:alphaModFix/>
          </a:blip>
          <a:stretch>
            <a:fillRect/>
          </a:stretch>
        </p:blipFill>
        <p:spPr>
          <a:xfrm>
            <a:off x="8101025" y="4756197"/>
            <a:ext cx="977076" cy="343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Node-RED</a:t>
            </a:r>
            <a:endParaRPr/>
          </a:p>
        </p:txBody>
      </p:sp>
      <p:sp>
        <p:nvSpPr>
          <p:cNvPr id="113" name="Google Shape;113;p22"/>
          <p:cNvSpPr txBox="1"/>
          <p:nvPr>
            <p:ph idx="1" type="body"/>
          </p:nvPr>
        </p:nvSpPr>
        <p:spPr>
          <a:xfrm>
            <a:off x="2653175" y="1174275"/>
            <a:ext cx="6179100" cy="35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3"/>
              </a:rPr>
              <a:t>https://nodered.org/</a:t>
            </a:r>
            <a:br>
              <a:rPr lang="en" sz="1200"/>
            </a:br>
            <a:br>
              <a:rPr lang="en" sz="1200"/>
            </a:br>
            <a:r>
              <a:rPr lang="en" sz="1200"/>
              <a:t>Node-RED és una eina per </a:t>
            </a:r>
            <a:r>
              <a:rPr b="1" lang="en" sz="1200"/>
              <a:t>enllaçar dispositius, APIs i serveis</a:t>
            </a:r>
            <a:r>
              <a:rPr lang="en" sz="1200"/>
              <a:t>. El seu interfície web es basa en “nodes” que reben, manipulen i passen missatges a altres nodes. Té una gran comunitat i centenars de “nodes” per interaccionar amb diferents serveis o processar dades.</a:t>
            </a:r>
            <a:endParaRPr sz="1200"/>
          </a:p>
          <a:p>
            <a:pPr indent="0" lvl="0" marL="0" rtl="0" algn="l">
              <a:spcBef>
                <a:spcPts val="1600"/>
              </a:spcBef>
              <a:spcAft>
                <a:spcPts val="0"/>
              </a:spcAft>
              <a:buNone/>
            </a:pPr>
            <a:r>
              <a:rPr lang="en" sz="1200"/>
              <a:t>Un dels nodes és de </a:t>
            </a:r>
            <a:r>
              <a:rPr b="1" lang="en" sz="1200"/>
              <a:t>node-red-dashboard</a:t>
            </a:r>
            <a:r>
              <a:rPr lang="en" sz="1200"/>
              <a:t>, que permet visualitzar gràficament (tot i que d’una manera senzilla) la informació que manipulen. És 100% temps-real.</a:t>
            </a:r>
            <a:endParaRPr sz="1200"/>
          </a:p>
          <a:p>
            <a:pPr indent="0" lvl="0" marL="0" rtl="0" algn="l">
              <a:spcBef>
                <a:spcPts val="1600"/>
              </a:spcBef>
              <a:spcAft>
                <a:spcPts val="1600"/>
              </a:spcAft>
              <a:buNone/>
            </a:pPr>
            <a:r>
              <a:rPr lang="en" sz="1200"/>
              <a:t>Però pot ser un </a:t>
            </a:r>
            <a:r>
              <a:rPr b="1" lang="en" sz="1200"/>
              <a:t>punt d’entrada per manipular i ingerir informació</a:t>
            </a:r>
            <a:r>
              <a:rPr lang="en" sz="1200"/>
              <a:t> que després es podrà visualitzar amb qualsevol de les altres solucions aquí tractades.</a:t>
            </a:r>
            <a:endParaRPr sz="1200"/>
          </a:p>
        </p:txBody>
      </p:sp>
      <p:pic>
        <p:nvPicPr>
          <p:cNvPr id="114" name="Google Shape;114;p22"/>
          <p:cNvPicPr preferRelativeResize="0"/>
          <p:nvPr/>
        </p:nvPicPr>
        <p:blipFill>
          <a:blip r:embed="rId4">
            <a:alphaModFix/>
          </a:blip>
          <a:stretch>
            <a:fillRect/>
          </a:stretch>
        </p:blipFill>
        <p:spPr>
          <a:xfrm>
            <a:off x="311700" y="1228675"/>
            <a:ext cx="2171123" cy="3340200"/>
          </a:xfrm>
          <a:prstGeom prst="rect">
            <a:avLst/>
          </a:prstGeom>
          <a:noFill/>
          <a:ln>
            <a:noFill/>
          </a:ln>
        </p:spPr>
      </p:pic>
      <p:pic>
        <p:nvPicPr>
          <p:cNvPr id="115" name="Google Shape;115;p22"/>
          <p:cNvPicPr preferRelativeResize="0"/>
          <p:nvPr/>
        </p:nvPicPr>
        <p:blipFill>
          <a:blip r:embed="rId5">
            <a:alphaModFix/>
          </a:blip>
          <a:stretch>
            <a:fillRect/>
          </a:stretch>
        </p:blipFill>
        <p:spPr>
          <a:xfrm>
            <a:off x="311700" y="292852"/>
            <a:ext cx="801000" cy="80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2259600" y="292850"/>
            <a:ext cx="65727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FreeBoard</a:t>
            </a:r>
            <a:endParaRPr/>
          </a:p>
        </p:txBody>
      </p:sp>
      <p:sp>
        <p:nvSpPr>
          <p:cNvPr id="121" name="Google Shape;121;p23"/>
          <p:cNvSpPr txBox="1"/>
          <p:nvPr>
            <p:ph idx="1" type="body"/>
          </p:nvPr>
        </p:nvSpPr>
        <p:spPr>
          <a:xfrm>
            <a:off x="5116025" y="1228675"/>
            <a:ext cx="37164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accent5"/>
                </a:solidFill>
                <a:hlinkClick r:id="rId3"/>
              </a:rPr>
              <a:t>https://freeboard.io/</a:t>
            </a:r>
            <a:br>
              <a:rPr lang="en" sz="1200"/>
            </a:br>
            <a:br>
              <a:rPr lang="en" sz="1200"/>
            </a:br>
            <a:r>
              <a:rPr lang="en" sz="1200"/>
              <a:t>Dashboard senzill però versàtil per visualitzar dades en </a:t>
            </a:r>
            <a:r>
              <a:rPr b="1" lang="en" sz="1200"/>
              <a:t>temps real</a:t>
            </a:r>
            <a:r>
              <a:rPr lang="en" sz="1200"/>
              <a:t>. No permet l’anàlisi ni creuament de dades, cada </a:t>
            </a:r>
            <a:r>
              <a:rPr b="1" i="1" lang="en" sz="1200"/>
              <a:t>widget</a:t>
            </a:r>
            <a:r>
              <a:rPr lang="en" sz="1200"/>
              <a:t> funciona per separat i obté del dades d’una </a:t>
            </a:r>
            <a:r>
              <a:rPr b="1" i="1" lang="en" sz="1200"/>
              <a:t>datasource</a:t>
            </a:r>
            <a:r>
              <a:rPr lang="en" sz="1200"/>
              <a:t> concret.</a:t>
            </a:r>
            <a:endParaRPr sz="1200"/>
          </a:p>
          <a:p>
            <a:pPr indent="0" lvl="0" marL="0" rtl="0" algn="l">
              <a:spcBef>
                <a:spcPts val="1600"/>
              </a:spcBef>
              <a:spcAft>
                <a:spcPts val="1600"/>
              </a:spcAft>
              <a:buNone/>
            </a:pPr>
            <a:r>
              <a:rPr lang="en" sz="1200"/>
              <a:t>Per tant el processament de dades s’ha de fer abans.</a:t>
            </a:r>
            <a:endParaRPr sz="1200"/>
          </a:p>
        </p:txBody>
      </p:sp>
      <p:pic>
        <p:nvPicPr>
          <p:cNvPr id="122" name="Google Shape;122;p23"/>
          <p:cNvPicPr preferRelativeResize="0"/>
          <p:nvPr/>
        </p:nvPicPr>
        <p:blipFill rotWithShape="1">
          <a:blip r:embed="rId4">
            <a:alphaModFix/>
          </a:blip>
          <a:srcRect b="0" l="13299" r="0" t="13427"/>
          <a:stretch/>
        </p:blipFill>
        <p:spPr>
          <a:xfrm>
            <a:off x="432800" y="1336063"/>
            <a:ext cx="4621424" cy="3125425"/>
          </a:xfrm>
          <a:prstGeom prst="rect">
            <a:avLst/>
          </a:prstGeom>
          <a:noFill/>
          <a:ln>
            <a:noFill/>
          </a:ln>
        </p:spPr>
      </p:pic>
      <p:pic>
        <p:nvPicPr>
          <p:cNvPr id="123" name="Google Shape;123;p23"/>
          <p:cNvPicPr preferRelativeResize="0"/>
          <p:nvPr/>
        </p:nvPicPr>
        <p:blipFill rotWithShape="1">
          <a:blip r:embed="rId5">
            <a:alphaModFix/>
          </a:blip>
          <a:srcRect b="27201" l="0" r="0" t="27205"/>
          <a:stretch/>
        </p:blipFill>
        <p:spPr>
          <a:xfrm>
            <a:off x="432800" y="292850"/>
            <a:ext cx="1756842" cy="80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1167125" y="292850"/>
            <a:ext cx="76653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Chronograf</a:t>
            </a:r>
            <a:endParaRPr/>
          </a:p>
        </p:txBody>
      </p:sp>
      <p:sp>
        <p:nvSpPr>
          <p:cNvPr id="129" name="Google Shape;129;p24"/>
          <p:cNvSpPr txBox="1"/>
          <p:nvPr>
            <p:ph idx="1" type="body"/>
          </p:nvPr>
        </p:nvSpPr>
        <p:spPr>
          <a:xfrm>
            <a:off x="4992425" y="1133075"/>
            <a:ext cx="3840000" cy="34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https://www.influxdata.com/time-series-platform/chronograf</a:t>
            </a:r>
            <a:r>
              <a:rPr lang="en" sz="1200"/>
              <a:t>/</a:t>
            </a:r>
            <a:endParaRPr sz="1200"/>
          </a:p>
          <a:p>
            <a:pPr indent="0" lvl="0" marL="0" rtl="0" algn="l">
              <a:spcBef>
                <a:spcPts val="1600"/>
              </a:spcBef>
              <a:spcAft>
                <a:spcPts val="0"/>
              </a:spcAft>
              <a:buNone/>
            </a:pPr>
            <a:r>
              <a:rPr lang="en" sz="1200"/>
              <a:t>Molt semblant a Grafana, és un dels components de la pila TICK de InfluxData:</a:t>
            </a:r>
            <a:endParaRPr sz="1200"/>
          </a:p>
          <a:p>
            <a:pPr indent="-304800" lvl="0" marL="457200" rtl="0" algn="l">
              <a:spcBef>
                <a:spcPts val="1600"/>
              </a:spcBef>
              <a:spcAft>
                <a:spcPts val="0"/>
              </a:spcAft>
              <a:buSzPts val="1200"/>
              <a:buChar char="●"/>
            </a:pPr>
            <a:r>
              <a:rPr lang="en" sz="1200"/>
              <a:t>Telegraf</a:t>
            </a:r>
            <a:endParaRPr sz="1200"/>
          </a:p>
          <a:p>
            <a:pPr indent="-304800" lvl="0" marL="457200" rtl="0" algn="l">
              <a:spcBef>
                <a:spcPts val="0"/>
              </a:spcBef>
              <a:spcAft>
                <a:spcPts val="0"/>
              </a:spcAft>
              <a:buSzPts val="1200"/>
              <a:buChar char="●"/>
            </a:pPr>
            <a:r>
              <a:rPr lang="en" sz="1200"/>
              <a:t>InfluxDB</a:t>
            </a:r>
            <a:endParaRPr sz="1200"/>
          </a:p>
          <a:p>
            <a:pPr indent="-304800" lvl="0" marL="457200" rtl="0" algn="l">
              <a:spcBef>
                <a:spcPts val="0"/>
              </a:spcBef>
              <a:spcAft>
                <a:spcPts val="0"/>
              </a:spcAft>
              <a:buSzPts val="1200"/>
              <a:buChar char="●"/>
            </a:pPr>
            <a:r>
              <a:rPr lang="en" sz="1200"/>
              <a:t>Chronograf</a:t>
            </a:r>
            <a:endParaRPr sz="1200"/>
          </a:p>
          <a:p>
            <a:pPr indent="-304800" lvl="0" marL="457200" rtl="0" algn="l">
              <a:spcBef>
                <a:spcPts val="0"/>
              </a:spcBef>
              <a:spcAft>
                <a:spcPts val="0"/>
              </a:spcAft>
              <a:buSzPts val="1200"/>
              <a:buChar char="●"/>
            </a:pPr>
            <a:r>
              <a:rPr lang="en" sz="1200"/>
              <a:t>Kapacitor</a:t>
            </a:r>
            <a:endParaRPr sz="1200"/>
          </a:p>
        </p:txBody>
      </p:sp>
      <p:pic>
        <p:nvPicPr>
          <p:cNvPr id="130" name="Google Shape;130;p24"/>
          <p:cNvPicPr preferRelativeResize="0"/>
          <p:nvPr/>
        </p:nvPicPr>
        <p:blipFill>
          <a:blip r:embed="rId3">
            <a:alphaModFix/>
          </a:blip>
          <a:stretch>
            <a:fillRect/>
          </a:stretch>
        </p:blipFill>
        <p:spPr>
          <a:xfrm>
            <a:off x="152400" y="1246250"/>
            <a:ext cx="4687626" cy="2492784"/>
          </a:xfrm>
          <a:prstGeom prst="rect">
            <a:avLst/>
          </a:prstGeom>
          <a:noFill/>
          <a:ln>
            <a:noFill/>
          </a:ln>
        </p:spPr>
      </p:pic>
      <p:pic>
        <p:nvPicPr>
          <p:cNvPr id="131" name="Google Shape;131;p24"/>
          <p:cNvPicPr preferRelativeResize="0"/>
          <p:nvPr/>
        </p:nvPicPr>
        <p:blipFill>
          <a:blip r:embed="rId4">
            <a:alphaModFix/>
          </a:blip>
          <a:stretch>
            <a:fillRect/>
          </a:stretch>
        </p:blipFill>
        <p:spPr>
          <a:xfrm>
            <a:off x="191049" y="259237"/>
            <a:ext cx="849938" cy="868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5"/>
          <p:cNvPicPr preferRelativeResize="0"/>
          <p:nvPr/>
        </p:nvPicPr>
        <p:blipFill>
          <a:blip r:embed="rId3">
            <a:alphaModFix/>
          </a:blip>
          <a:stretch>
            <a:fillRect/>
          </a:stretch>
        </p:blipFill>
        <p:spPr>
          <a:xfrm>
            <a:off x="1661135" y="542863"/>
            <a:ext cx="5164426" cy="4057775"/>
          </a:xfrm>
          <a:prstGeom prst="rect">
            <a:avLst/>
          </a:prstGeom>
          <a:noFill/>
          <a:ln>
            <a:noFill/>
          </a:ln>
        </p:spPr>
      </p:pic>
      <p:pic>
        <p:nvPicPr>
          <p:cNvPr id="137" name="Google Shape;137;p25"/>
          <p:cNvPicPr preferRelativeResize="0"/>
          <p:nvPr/>
        </p:nvPicPr>
        <p:blipFill>
          <a:blip r:embed="rId4">
            <a:alphaModFix/>
          </a:blip>
          <a:stretch>
            <a:fillRect/>
          </a:stretch>
        </p:blipFill>
        <p:spPr>
          <a:xfrm>
            <a:off x="191049" y="259237"/>
            <a:ext cx="849938" cy="868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1167125" y="292850"/>
            <a:ext cx="76653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Grafana</a:t>
            </a:r>
            <a:endParaRPr/>
          </a:p>
        </p:txBody>
      </p:sp>
      <p:sp>
        <p:nvSpPr>
          <p:cNvPr id="143" name="Google Shape;143;p26"/>
          <p:cNvSpPr txBox="1"/>
          <p:nvPr>
            <p:ph idx="1" type="body"/>
          </p:nvPr>
        </p:nvSpPr>
        <p:spPr>
          <a:xfrm>
            <a:off x="4992425" y="1133075"/>
            <a:ext cx="3840000" cy="34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3"/>
              </a:rPr>
              <a:t>http://grafana.com</a:t>
            </a:r>
            <a:r>
              <a:rPr lang="en" sz="1200"/>
              <a:t>/</a:t>
            </a:r>
            <a:endParaRPr sz="1200"/>
          </a:p>
          <a:p>
            <a:pPr indent="0" lvl="0" marL="0" rtl="0" algn="l">
              <a:spcBef>
                <a:spcPts val="1600"/>
              </a:spcBef>
              <a:spcAft>
                <a:spcPts val="0"/>
              </a:spcAft>
              <a:buNone/>
            </a:pPr>
            <a:r>
              <a:rPr lang="en" sz="1200"/>
              <a:t>Consulta i representa dades emmagatzemades en bases de dades temporals (</a:t>
            </a:r>
            <a:r>
              <a:rPr b="1" i="1" lang="en" sz="1200"/>
              <a:t>time series databases</a:t>
            </a:r>
            <a:r>
              <a:rPr lang="en" sz="1200"/>
              <a:t>). </a:t>
            </a:r>
            <a:endParaRPr sz="1200"/>
          </a:p>
          <a:p>
            <a:pPr indent="0" lvl="0" marL="0" rtl="0" algn="l">
              <a:spcBef>
                <a:spcPts val="1600"/>
              </a:spcBef>
              <a:spcAft>
                <a:spcPts val="0"/>
              </a:spcAft>
              <a:buNone/>
            </a:pPr>
            <a:r>
              <a:rPr lang="en" sz="1200"/>
              <a:t>Permet realitzar agregacions temporals “en viu” i disposa de nombrosos </a:t>
            </a:r>
            <a:r>
              <a:rPr i="1" lang="en" sz="1200"/>
              <a:t>widgets</a:t>
            </a:r>
            <a:r>
              <a:rPr lang="en" sz="1200"/>
              <a:t> de visualització.</a:t>
            </a:r>
            <a:endParaRPr sz="1200"/>
          </a:p>
          <a:p>
            <a:pPr indent="0" lvl="0" marL="0" rtl="0" algn="l">
              <a:spcBef>
                <a:spcPts val="1600"/>
              </a:spcBef>
              <a:spcAft>
                <a:spcPts val="1600"/>
              </a:spcAft>
              <a:buNone/>
            </a:pPr>
            <a:r>
              <a:rPr lang="en" sz="1200"/>
              <a:t>Permet barrejar dades de dos origens en el mateix gràfic, però no realitzar càlculs barrejant la informació. Disposa d’un sistema d’alarmes i notificacions.</a:t>
            </a:r>
            <a:br>
              <a:rPr lang="en" sz="1200"/>
            </a:br>
            <a:endParaRPr sz="1200"/>
          </a:p>
        </p:txBody>
      </p:sp>
      <p:pic>
        <p:nvPicPr>
          <p:cNvPr id="144" name="Google Shape;144;p26"/>
          <p:cNvPicPr preferRelativeResize="0"/>
          <p:nvPr/>
        </p:nvPicPr>
        <p:blipFill>
          <a:blip r:embed="rId4">
            <a:alphaModFix/>
          </a:blip>
          <a:stretch>
            <a:fillRect/>
          </a:stretch>
        </p:blipFill>
        <p:spPr>
          <a:xfrm>
            <a:off x="311700" y="292850"/>
            <a:ext cx="770275" cy="801000"/>
          </a:xfrm>
          <a:prstGeom prst="rect">
            <a:avLst/>
          </a:prstGeom>
          <a:noFill/>
          <a:ln>
            <a:noFill/>
          </a:ln>
        </p:spPr>
      </p:pic>
      <p:pic>
        <p:nvPicPr>
          <p:cNvPr id="145" name="Google Shape;145;p26"/>
          <p:cNvPicPr preferRelativeResize="0"/>
          <p:nvPr/>
        </p:nvPicPr>
        <p:blipFill>
          <a:blip r:embed="rId5">
            <a:alphaModFix/>
          </a:blip>
          <a:stretch>
            <a:fillRect/>
          </a:stretch>
        </p:blipFill>
        <p:spPr>
          <a:xfrm>
            <a:off x="311700" y="1184450"/>
            <a:ext cx="4531985" cy="3744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229950" y="292850"/>
            <a:ext cx="5602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ThingSpeak</a:t>
            </a:r>
            <a:endParaRPr/>
          </a:p>
        </p:txBody>
      </p:sp>
      <p:sp>
        <p:nvSpPr>
          <p:cNvPr id="151" name="Google Shape;151;p27"/>
          <p:cNvSpPr txBox="1"/>
          <p:nvPr>
            <p:ph idx="1" type="body"/>
          </p:nvPr>
        </p:nvSpPr>
        <p:spPr>
          <a:xfrm>
            <a:off x="4089875" y="1228675"/>
            <a:ext cx="47427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accent5"/>
                </a:solidFill>
                <a:hlinkClick r:id="rId3"/>
              </a:rPr>
              <a:t>https://thingspeak.com/</a:t>
            </a:r>
            <a:r>
              <a:rPr lang="en" sz="1200"/>
              <a:t> </a:t>
            </a:r>
            <a:endParaRPr sz="1200"/>
          </a:p>
          <a:p>
            <a:pPr indent="0" lvl="0" marL="0" rtl="0" algn="l">
              <a:spcBef>
                <a:spcPts val="1600"/>
              </a:spcBef>
              <a:spcAft>
                <a:spcPts val="0"/>
              </a:spcAft>
              <a:buNone/>
            </a:pPr>
            <a:r>
              <a:rPr lang="en" sz="1200"/>
              <a:t>Plataforma i API open source, recull analitza i visualitza dades de sensors i altres fonts.</a:t>
            </a:r>
            <a:endParaRPr sz="1200"/>
          </a:p>
          <a:p>
            <a:pPr indent="0" lvl="0" marL="0" rtl="0" algn="l">
              <a:spcBef>
                <a:spcPts val="1600"/>
              </a:spcBef>
              <a:spcAft>
                <a:spcPts val="0"/>
              </a:spcAft>
              <a:buNone/>
            </a:pPr>
            <a:r>
              <a:rPr lang="en" sz="1200"/>
              <a:t>Interfície senzill però amb la possibilitat de definir la granularitat de les dades i metadades.</a:t>
            </a:r>
            <a:endParaRPr sz="1200"/>
          </a:p>
          <a:p>
            <a:pPr indent="0" lvl="0" marL="0" rtl="0" algn="l">
              <a:spcBef>
                <a:spcPts val="1600"/>
              </a:spcBef>
              <a:spcAft>
                <a:spcPts val="1600"/>
              </a:spcAft>
              <a:buNone/>
            </a:pPr>
            <a:r>
              <a:rPr lang="en" sz="1200"/>
              <a:t>Permet embebir els gràfics en altres medis.</a:t>
            </a:r>
            <a:endParaRPr sz="1200"/>
          </a:p>
        </p:txBody>
      </p:sp>
      <p:pic>
        <p:nvPicPr>
          <p:cNvPr id="152" name="Google Shape;152;p27"/>
          <p:cNvPicPr preferRelativeResize="0"/>
          <p:nvPr/>
        </p:nvPicPr>
        <p:blipFill rotWithShape="1">
          <a:blip r:embed="rId4">
            <a:alphaModFix/>
          </a:blip>
          <a:srcRect b="36040" l="0" r="0" t="29765"/>
          <a:stretch/>
        </p:blipFill>
        <p:spPr>
          <a:xfrm>
            <a:off x="481300" y="347850"/>
            <a:ext cx="2694325" cy="691000"/>
          </a:xfrm>
          <a:prstGeom prst="rect">
            <a:avLst/>
          </a:prstGeom>
          <a:noFill/>
          <a:ln>
            <a:noFill/>
          </a:ln>
        </p:spPr>
      </p:pic>
      <p:pic>
        <p:nvPicPr>
          <p:cNvPr id="153" name="Google Shape;153;p27"/>
          <p:cNvPicPr preferRelativeResize="0"/>
          <p:nvPr/>
        </p:nvPicPr>
        <p:blipFill>
          <a:blip r:embed="rId5">
            <a:alphaModFix/>
          </a:blip>
          <a:stretch>
            <a:fillRect/>
          </a:stretch>
        </p:blipFill>
        <p:spPr>
          <a:xfrm>
            <a:off x="353000" y="1228675"/>
            <a:ext cx="3593824" cy="2533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1421900" y="292850"/>
            <a:ext cx="74103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BLYNK</a:t>
            </a:r>
            <a:endParaRPr/>
          </a:p>
        </p:txBody>
      </p:sp>
      <p:sp>
        <p:nvSpPr>
          <p:cNvPr id="159" name="Google Shape;159;p28"/>
          <p:cNvSpPr txBox="1"/>
          <p:nvPr>
            <p:ph idx="1" type="body"/>
          </p:nvPr>
        </p:nvSpPr>
        <p:spPr>
          <a:xfrm>
            <a:off x="5720275" y="1228675"/>
            <a:ext cx="3112200" cy="33402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1200"/>
          </a:p>
          <a:p>
            <a:pPr indent="0" lvl="0" marL="0" rtl="0" algn="l">
              <a:spcBef>
                <a:spcPts val="0"/>
              </a:spcBef>
              <a:spcAft>
                <a:spcPts val="1600"/>
              </a:spcAft>
              <a:buNone/>
            </a:pPr>
            <a:r>
              <a:t/>
            </a:r>
            <a:endParaRPr/>
          </a:p>
        </p:txBody>
      </p:sp>
      <p:pic>
        <p:nvPicPr>
          <p:cNvPr id="160" name="Google Shape;160;p28"/>
          <p:cNvPicPr preferRelativeResize="0"/>
          <p:nvPr/>
        </p:nvPicPr>
        <p:blipFill>
          <a:blip r:embed="rId3">
            <a:alphaModFix/>
          </a:blip>
          <a:stretch>
            <a:fillRect/>
          </a:stretch>
        </p:blipFill>
        <p:spPr>
          <a:xfrm>
            <a:off x="409625" y="1455175"/>
            <a:ext cx="1715350" cy="3430699"/>
          </a:xfrm>
          <a:prstGeom prst="rect">
            <a:avLst/>
          </a:prstGeom>
          <a:noFill/>
          <a:ln>
            <a:noFill/>
          </a:ln>
        </p:spPr>
      </p:pic>
      <p:sp>
        <p:nvSpPr>
          <p:cNvPr id="161" name="Google Shape;161;p28"/>
          <p:cNvSpPr txBox="1"/>
          <p:nvPr>
            <p:ph idx="1" type="body"/>
          </p:nvPr>
        </p:nvSpPr>
        <p:spPr>
          <a:xfrm>
            <a:off x="4089875" y="1455275"/>
            <a:ext cx="4742700" cy="343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4"/>
              </a:rPr>
              <a:t>https://www.blynk.cc/</a:t>
            </a:r>
            <a:endParaRPr sz="1200"/>
          </a:p>
          <a:p>
            <a:pPr indent="0" lvl="0" marL="0" rtl="0" algn="l">
              <a:spcBef>
                <a:spcPts val="1600"/>
              </a:spcBef>
              <a:spcAft>
                <a:spcPts val="0"/>
              </a:spcAft>
              <a:buNone/>
            </a:pPr>
            <a:r>
              <a:rPr lang="en" sz="1200"/>
              <a:t>App per mòbils que es pot alimentar fàcilment des de sensors o des de Node-RED.</a:t>
            </a:r>
            <a:endParaRPr sz="1200"/>
          </a:p>
          <a:p>
            <a:pPr indent="0" lvl="0" marL="0" rtl="0" algn="l">
              <a:spcBef>
                <a:spcPts val="1600"/>
              </a:spcBef>
              <a:spcAft>
                <a:spcPts val="1600"/>
              </a:spcAft>
              <a:buNone/>
            </a:pPr>
            <a:r>
              <a:rPr lang="en" sz="1200"/>
              <a:t>Permet visualitzar dades en temps real i també definir actuadors.</a:t>
            </a:r>
            <a:endParaRPr sz="1200"/>
          </a:p>
        </p:txBody>
      </p:sp>
      <p:pic>
        <p:nvPicPr>
          <p:cNvPr id="162" name="Google Shape;162;p28"/>
          <p:cNvPicPr preferRelativeResize="0"/>
          <p:nvPr/>
        </p:nvPicPr>
        <p:blipFill>
          <a:blip r:embed="rId5">
            <a:alphaModFix/>
          </a:blip>
          <a:stretch>
            <a:fillRect/>
          </a:stretch>
        </p:blipFill>
        <p:spPr>
          <a:xfrm>
            <a:off x="2219375" y="1455325"/>
            <a:ext cx="1715350" cy="3430699"/>
          </a:xfrm>
          <a:prstGeom prst="rect">
            <a:avLst/>
          </a:prstGeom>
          <a:noFill/>
          <a:ln>
            <a:noFill/>
          </a:ln>
        </p:spPr>
      </p:pic>
      <p:pic>
        <p:nvPicPr>
          <p:cNvPr id="163" name="Google Shape;163;p28"/>
          <p:cNvPicPr preferRelativeResize="0"/>
          <p:nvPr/>
        </p:nvPicPr>
        <p:blipFill>
          <a:blip r:embed="rId6">
            <a:alphaModFix/>
          </a:blip>
          <a:stretch>
            <a:fillRect/>
          </a:stretch>
        </p:blipFill>
        <p:spPr>
          <a:xfrm>
            <a:off x="409625" y="292850"/>
            <a:ext cx="801000" cy="801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9"/>
          <p:cNvSpPr txBox="1"/>
          <p:nvPr>
            <p:ph idx="1" type="body"/>
          </p:nvPr>
        </p:nvSpPr>
        <p:spPr>
          <a:xfrm>
            <a:off x="6214225" y="1228675"/>
            <a:ext cx="2618100" cy="33402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3"/>
              </a:rPr>
              <a:t>http://www.sentilo.io</a:t>
            </a:r>
            <a:endParaRPr sz="1200"/>
          </a:p>
          <a:p>
            <a:pPr indent="0" lvl="0" marL="0" rtl="0" algn="l">
              <a:spcBef>
                <a:spcPts val="1600"/>
              </a:spcBef>
              <a:spcAft>
                <a:spcPts val="0"/>
              </a:spcAft>
              <a:buNone/>
            </a:pPr>
            <a:r>
              <a:rPr lang="en" sz="1000">
                <a:solidFill>
                  <a:srgbClr val="666666"/>
                </a:solidFill>
              </a:rPr>
              <a:t>Desenvolupada a BCN i </a:t>
            </a:r>
            <a:r>
              <a:rPr lang="en" sz="1000">
                <a:solidFill>
                  <a:srgbClr val="666666"/>
                </a:solidFill>
              </a:rPr>
              <a:t>desplegat amb èxit a Barcelona i altres ajuntaments catalans. Està </a:t>
            </a:r>
            <a:r>
              <a:rPr lang="en" sz="1000">
                <a:solidFill>
                  <a:srgbClr val="666666"/>
                </a:solidFill>
              </a:rPr>
              <a:t>orientada a la representació de dades espacials (events, dades espacials, rutes,...).</a:t>
            </a:r>
            <a:endParaRPr sz="1000">
              <a:solidFill>
                <a:srgbClr val="666666"/>
              </a:solidFill>
            </a:endParaRPr>
          </a:p>
          <a:p>
            <a:pPr indent="0" lvl="0" marL="0" rtl="0" algn="l">
              <a:spcBef>
                <a:spcPts val="1600"/>
              </a:spcBef>
              <a:spcAft>
                <a:spcPts val="0"/>
              </a:spcAft>
              <a:buNone/>
            </a:pPr>
            <a:r>
              <a:rPr lang="en" sz="1000">
                <a:solidFill>
                  <a:srgbClr val="666666"/>
                </a:solidFill>
              </a:rPr>
              <a:t>Ampliarà i obrirà la xarxa urbana de sensors a l’experimentació pública, en connectar aquesta plataforma al </a:t>
            </a:r>
            <a:r>
              <a:rPr b="1" lang="en" sz="1000">
                <a:solidFill>
                  <a:srgbClr val="666666"/>
                </a:solidFill>
              </a:rPr>
              <a:t>CityOS</a:t>
            </a:r>
            <a:r>
              <a:rPr lang="en" sz="1000">
                <a:solidFill>
                  <a:srgbClr val="666666"/>
                </a:solidFill>
              </a:rPr>
              <a:t> per oferir-ne dades als ciutadans i les ciutadanes a través del portal </a:t>
            </a:r>
            <a:r>
              <a:rPr b="1" lang="en" sz="1000">
                <a:solidFill>
                  <a:srgbClr val="666666"/>
                </a:solidFill>
              </a:rPr>
              <a:t>Open Data</a:t>
            </a:r>
            <a:r>
              <a:rPr lang="en" sz="1000">
                <a:solidFill>
                  <a:srgbClr val="666666"/>
                </a:solidFill>
              </a:rPr>
              <a:t>.</a:t>
            </a:r>
            <a:endParaRPr sz="1000">
              <a:solidFill>
                <a:srgbClr val="666666"/>
              </a:solidFill>
            </a:endParaRPr>
          </a:p>
          <a:p>
            <a:pPr indent="0" lvl="0" marL="0" rtl="0" algn="l">
              <a:spcBef>
                <a:spcPts val="0"/>
              </a:spcBef>
              <a:spcAft>
                <a:spcPts val="1600"/>
              </a:spcAft>
              <a:buNone/>
            </a:pPr>
            <a:r>
              <a:t/>
            </a:r>
            <a:endParaRPr sz="1200"/>
          </a:p>
        </p:txBody>
      </p:sp>
      <p:pic>
        <p:nvPicPr>
          <p:cNvPr id="169" name="Google Shape;169;p29"/>
          <p:cNvPicPr preferRelativeResize="0"/>
          <p:nvPr/>
        </p:nvPicPr>
        <p:blipFill>
          <a:blip r:embed="rId4">
            <a:alphaModFix/>
          </a:blip>
          <a:stretch>
            <a:fillRect/>
          </a:stretch>
        </p:blipFill>
        <p:spPr>
          <a:xfrm>
            <a:off x="311700" y="1147750"/>
            <a:ext cx="5735274" cy="3421124"/>
          </a:xfrm>
          <a:prstGeom prst="rect">
            <a:avLst/>
          </a:prstGeom>
          <a:noFill/>
          <a:ln>
            <a:noFill/>
          </a:ln>
        </p:spPr>
      </p:pic>
      <p:pic>
        <p:nvPicPr>
          <p:cNvPr id="170" name="Google Shape;170;p29"/>
          <p:cNvPicPr preferRelativeResize="0"/>
          <p:nvPr/>
        </p:nvPicPr>
        <p:blipFill>
          <a:blip r:embed="rId5">
            <a:alphaModFix/>
          </a:blip>
          <a:stretch>
            <a:fillRect/>
          </a:stretch>
        </p:blipFill>
        <p:spPr>
          <a:xfrm>
            <a:off x="311700" y="479357"/>
            <a:ext cx="1661600" cy="42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Comparativa (I)</a:t>
            </a:r>
            <a:endParaRPr/>
          </a:p>
        </p:txBody>
      </p:sp>
      <p:graphicFrame>
        <p:nvGraphicFramePr>
          <p:cNvPr id="176" name="Google Shape;176;p30"/>
          <p:cNvGraphicFramePr/>
          <p:nvPr/>
        </p:nvGraphicFramePr>
        <p:xfrm>
          <a:off x="311713" y="1381710"/>
          <a:ext cx="3000000" cy="3000000"/>
        </p:xfrm>
        <a:graphic>
          <a:graphicData uri="http://schemas.openxmlformats.org/drawingml/2006/table">
            <a:tbl>
              <a:tblPr>
                <a:noFill/>
                <a:tableStyleId>{886B8EDA-B442-4B72-93C2-CE8D7677A9B7}</a:tableStyleId>
              </a:tblPr>
              <a:tblGrid>
                <a:gridCol w="1065075"/>
                <a:gridCol w="1065075"/>
                <a:gridCol w="1065075"/>
                <a:gridCol w="1065075"/>
                <a:gridCol w="1065075"/>
                <a:gridCol w="1065075"/>
                <a:gridCol w="1065075"/>
                <a:gridCol w="1065075"/>
              </a:tblGrid>
              <a:tr h="198850">
                <a:tc>
                  <a:txBody>
                    <a:bodyPr>
                      <a:noAutofit/>
                    </a:bodyPr>
                    <a:lstStyle/>
                    <a:p>
                      <a:pPr indent="0" lvl="0" marL="0" rtl="0" algn="l">
                        <a:lnSpc>
                          <a:spcPct val="115000"/>
                        </a:lnSpc>
                        <a:spcBef>
                          <a:spcPts val="0"/>
                        </a:spcBef>
                        <a:spcAft>
                          <a:spcPts val="0"/>
                        </a:spcAft>
                        <a:buNone/>
                      </a:pPr>
                      <a:r>
                        <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Node-RED</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Chronograf</a:t>
                      </a:r>
                      <a:endParaRPr b="1" sz="800">
                        <a:latin typeface="Roboto Slab"/>
                        <a:ea typeface="Roboto Slab"/>
                        <a:cs typeface="Roboto Slab"/>
                        <a:sym typeface="Roboto Slab"/>
                      </a:endParaRPr>
                    </a:p>
                  </a:txBody>
                  <a:tcPr marT="19050" marB="19050" marR="28575" marL="28575">
                    <a:lnR cap="flat" cmpd="sng" w="9525">
                      <a:solidFill>
                        <a:srgbClr val="9E9E9E"/>
                      </a:solidFill>
                      <a:prstDash val="solid"/>
                      <a:round/>
                      <a:headEnd len="sm" w="sm" type="none"/>
                      <a:tailEnd len="sm" w="sm" type="none"/>
                    </a:lnR>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Grafana</a:t>
                      </a:r>
                      <a:endParaRPr b="1"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Freeboard</a:t>
                      </a:r>
                      <a:endParaRPr b="1"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Thinkspeak</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Blynk</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Sentilo</a:t>
                      </a:r>
                      <a:endParaRPr b="1" sz="800">
                        <a:latin typeface="Roboto Slab"/>
                        <a:ea typeface="Roboto Slab"/>
                        <a:cs typeface="Roboto Slab"/>
                        <a:sym typeface="Roboto Slab"/>
                      </a:endParaRPr>
                    </a:p>
                  </a:txBody>
                  <a:tcPr marT="19050" marB="19050" marR="28575" marL="28575"/>
                </a:tc>
              </a:tr>
              <a:tr h="42082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Plataforma</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Local</a:t>
                      </a:r>
                      <a:br>
                        <a:rPr lang="en" sz="800">
                          <a:latin typeface="Roboto Slab"/>
                          <a:ea typeface="Roboto Slab"/>
                          <a:cs typeface="Roboto Slab"/>
                          <a:sym typeface="Roboto Slab"/>
                        </a:rPr>
                      </a:b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Local / Cloud</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Local / Cloud</a:t>
                      </a:r>
                      <a:endParaRPr sz="800">
                        <a:latin typeface="Roboto Slab"/>
                        <a:ea typeface="Roboto Slab"/>
                        <a:cs typeface="Roboto Slab"/>
                        <a:sym typeface="Roboto Slab"/>
                      </a:endParaRPr>
                    </a:p>
                    <a:p>
                      <a:pPr indent="0" lvl="0" marL="0" rtl="0" algn="ctr">
                        <a:spcBef>
                          <a:spcPts val="0"/>
                        </a:spcBef>
                        <a:spcAft>
                          <a:spcPts val="0"/>
                        </a:spcAft>
                        <a:buNone/>
                      </a:pPr>
                      <a:r>
                        <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Local / Cloud</a:t>
                      </a:r>
                      <a:endParaRPr sz="800">
                        <a:latin typeface="Roboto Slab"/>
                        <a:ea typeface="Roboto Slab"/>
                        <a:cs typeface="Roboto Slab"/>
                        <a:sym typeface="Roboto Slab"/>
                      </a:endParaRPr>
                    </a:p>
                    <a:p>
                      <a:pPr indent="0" lvl="0" marL="0" rtl="0" algn="ctr">
                        <a:spcBef>
                          <a:spcPts val="0"/>
                        </a:spcBef>
                        <a:spcAft>
                          <a:spcPts val="0"/>
                        </a:spcAft>
                        <a:buNone/>
                      </a:pPr>
                      <a:r>
                        <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Local / Cloud</a:t>
                      </a:r>
                      <a:endParaRPr sz="800">
                        <a:latin typeface="Roboto Slab"/>
                        <a:ea typeface="Roboto Slab"/>
                        <a:cs typeface="Roboto Slab"/>
                        <a:sym typeface="Roboto Slab"/>
                      </a:endParaRPr>
                    </a:p>
                    <a:p>
                      <a:pPr indent="0" lvl="0" marL="0" rtl="0" algn="ctr">
                        <a:spcBef>
                          <a:spcPts val="0"/>
                        </a:spcBef>
                        <a:spcAft>
                          <a:spcPts val="0"/>
                        </a:spcAft>
                        <a:buNone/>
                      </a:pPr>
                      <a:r>
                        <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Local / Cloud</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Android / iOS</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Local / Cloud</a:t>
                      </a:r>
                      <a:endParaRPr sz="800">
                        <a:latin typeface="Roboto Slab"/>
                        <a:ea typeface="Roboto Slab"/>
                        <a:cs typeface="Roboto Slab"/>
                        <a:sym typeface="Roboto Slab"/>
                      </a:endParaRPr>
                    </a:p>
                    <a:p>
                      <a:pPr indent="0" lvl="0" marL="0" rtl="0" algn="ctr">
                        <a:spcBef>
                          <a:spcPts val="0"/>
                        </a:spcBef>
                        <a:spcAft>
                          <a:spcPts val="0"/>
                        </a:spcAft>
                        <a:buNone/>
                      </a:pPr>
                      <a:r>
                        <a:t/>
                      </a:r>
                      <a:endParaRPr sz="800">
                        <a:latin typeface="Roboto Slab"/>
                        <a:ea typeface="Roboto Slab"/>
                        <a:cs typeface="Roboto Slab"/>
                        <a:sym typeface="Roboto Slab"/>
                      </a:endParaRPr>
                    </a:p>
                  </a:txBody>
                  <a:tcPr marT="91425" marB="91425" marR="91425" marL="91425"/>
                </a:tc>
              </a:tr>
              <a:tr h="73557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Orígens  de dades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lang="en" sz="800">
                          <a:latin typeface="Roboto Slab"/>
                          <a:ea typeface="Roboto Slab"/>
                          <a:cs typeface="Roboto Slab"/>
                          <a:sym typeface="Roboto Slab"/>
                        </a:rPr>
                        <a:t>MQTT</a:t>
                      </a:r>
                      <a:endParaRPr sz="800">
                        <a:latin typeface="Roboto Slab"/>
                        <a:ea typeface="Roboto Slab"/>
                        <a:cs typeface="Roboto Slab"/>
                        <a:sym typeface="Roboto Slab"/>
                      </a:endParaRPr>
                    </a:p>
                    <a:p>
                      <a:pPr indent="0" lvl="0" marL="0" rtl="0" algn="ctr">
                        <a:lnSpc>
                          <a:spcPct val="115000"/>
                        </a:lnSpc>
                        <a:spcBef>
                          <a:spcPts val="0"/>
                        </a:spcBef>
                        <a:spcAft>
                          <a:spcPts val="0"/>
                        </a:spcAft>
                        <a:buNone/>
                      </a:pPr>
                      <a:r>
                        <a:rPr lang="en" sz="800">
                          <a:latin typeface="Roboto Slab"/>
                          <a:ea typeface="Roboto Slab"/>
                          <a:cs typeface="Roboto Slab"/>
                          <a:sym typeface="Roboto Slab"/>
                        </a:rPr>
                        <a:t>TTN</a:t>
                      </a:r>
                      <a:endParaRPr sz="800">
                        <a:latin typeface="Roboto Slab"/>
                        <a:ea typeface="Roboto Slab"/>
                        <a:cs typeface="Roboto Slab"/>
                        <a:sym typeface="Roboto Slab"/>
                      </a:endParaRPr>
                    </a:p>
                    <a:p>
                      <a:pPr indent="0" lvl="0" marL="0" rtl="0" algn="ctr">
                        <a:lnSpc>
                          <a:spcPct val="115000"/>
                        </a:lnSpc>
                        <a:spcBef>
                          <a:spcPts val="0"/>
                        </a:spcBef>
                        <a:spcAft>
                          <a:spcPts val="0"/>
                        </a:spcAft>
                        <a:buNone/>
                      </a:pPr>
                      <a:r>
                        <a:rPr lang="en" sz="800">
                          <a:latin typeface="Roboto Slab"/>
                          <a:ea typeface="Roboto Slab"/>
                          <a:cs typeface="Roboto Slab"/>
                          <a:sym typeface="Roboto Slab"/>
                        </a:rPr>
                        <a:t>HTTP</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Custom</a:t>
                      </a:r>
                      <a:endParaRPr sz="800">
                        <a:latin typeface="Roboto Slab"/>
                        <a:ea typeface="Roboto Slab"/>
                        <a:cs typeface="Roboto Slab"/>
                        <a:sym typeface="Roboto Slab"/>
                      </a:endParaRPr>
                    </a:p>
                  </a:txBody>
                  <a:tcPr marT="19050" marB="19050" marR="28575" marL="28575">
                    <a:solidFill>
                      <a:srgbClr val="B6D7A8"/>
                    </a:solidFill>
                  </a:tcPr>
                </a:tc>
                <a:tc>
                  <a:txBody>
                    <a:bodyPr>
                      <a:noAutofit/>
                    </a:bodyPr>
                    <a:lstStyle/>
                    <a:p>
                      <a:pPr indent="0" lvl="0" marL="0" rtl="0" algn="ctr">
                        <a:lnSpc>
                          <a:spcPct val="115000"/>
                        </a:lnSpc>
                        <a:spcBef>
                          <a:spcPts val="0"/>
                        </a:spcBef>
                        <a:spcAft>
                          <a:spcPts val="0"/>
                        </a:spcAft>
                        <a:buNone/>
                      </a:pPr>
                      <a:r>
                        <a:rPr lang="en" sz="800">
                          <a:latin typeface="Roboto Slab"/>
                          <a:ea typeface="Roboto Slab"/>
                          <a:cs typeface="Roboto Slab"/>
                          <a:sym typeface="Roboto Slab"/>
                        </a:rPr>
                        <a:t>InfluxDB</a:t>
                      </a:r>
                      <a:endParaRPr sz="800">
                        <a:latin typeface="Roboto Slab"/>
                        <a:ea typeface="Roboto Slab"/>
                        <a:cs typeface="Roboto Slab"/>
                        <a:sym typeface="Roboto Slab"/>
                      </a:endParaRPr>
                    </a:p>
                  </a:txBody>
                  <a:tcPr marT="19050" marB="19050" marR="28575" marL="2857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lnSpc>
                          <a:spcPct val="115000"/>
                        </a:lnSpc>
                        <a:spcBef>
                          <a:spcPts val="0"/>
                        </a:spcBef>
                        <a:spcAft>
                          <a:spcPts val="0"/>
                        </a:spcAft>
                        <a:buNone/>
                      </a:pPr>
                      <a:r>
                        <a:rPr lang="en" sz="800">
                          <a:latin typeface="Roboto Slab"/>
                          <a:ea typeface="Roboto Slab"/>
                          <a:cs typeface="Roboto Slab"/>
                          <a:sym typeface="Roboto Slab"/>
                        </a:rPr>
                        <a:t>InfluxDB</a:t>
                      </a:r>
                      <a:endParaRPr sz="800">
                        <a:latin typeface="Roboto Slab"/>
                        <a:ea typeface="Roboto Slab"/>
                        <a:cs typeface="Roboto Slab"/>
                        <a:sym typeface="Roboto Slab"/>
                      </a:endParaRPr>
                    </a:p>
                    <a:p>
                      <a:pPr indent="0" lvl="0" marL="0" rtl="0" algn="ctr">
                        <a:lnSpc>
                          <a:spcPct val="115000"/>
                        </a:lnSpc>
                        <a:spcBef>
                          <a:spcPts val="0"/>
                        </a:spcBef>
                        <a:spcAft>
                          <a:spcPts val="0"/>
                        </a:spcAft>
                        <a:buNone/>
                      </a:pPr>
                      <a:r>
                        <a:rPr lang="en" sz="800">
                          <a:latin typeface="Roboto Slab"/>
                          <a:ea typeface="Roboto Slab"/>
                          <a:cs typeface="Roboto Slab"/>
                          <a:sym typeface="Roboto Slab"/>
                        </a:rPr>
                        <a:t>Graphite</a:t>
                      </a:r>
                      <a:endParaRPr sz="800">
                        <a:latin typeface="Roboto Slab"/>
                        <a:ea typeface="Roboto Slab"/>
                        <a:cs typeface="Roboto Slab"/>
                        <a:sym typeface="Roboto Slab"/>
                      </a:endParaRPr>
                    </a:p>
                    <a:p>
                      <a:pPr indent="0" lvl="0" marL="0" rtl="0" algn="ctr">
                        <a:lnSpc>
                          <a:spcPct val="115000"/>
                        </a:lnSpc>
                        <a:spcBef>
                          <a:spcPts val="0"/>
                        </a:spcBef>
                        <a:spcAft>
                          <a:spcPts val="0"/>
                        </a:spcAft>
                        <a:buNone/>
                      </a:pPr>
                      <a:r>
                        <a:rPr lang="en" sz="800">
                          <a:latin typeface="Roboto Slab"/>
                          <a:ea typeface="Roboto Slab"/>
                          <a:cs typeface="Roboto Slab"/>
                          <a:sym typeface="Roboto Slab"/>
                        </a:rPr>
                        <a:t>ElasticSearch</a:t>
                      </a:r>
                      <a:endParaRPr sz="800">
                        <a:latin typeface="Roboto Slab"/>
                        <a:ea typeface="Roboto Slab"/>
                        <a:cs typeface="Roboto Slab"/>
                        <a:sym typeface="Roboto Slab"/>
                      </a:endParaRPr>
                    </a:p>
                    <a:p>
                      <a:pPr indent="0" lvl="0" marL="0" rtl="0" algn="ctr">
                        <a:lnSpc>
                          <a:spcPct val="115000"/>
                        </a:lnSpc>
                        <a:spcBef>
                          <a:spcPts val="0"/>
                        </a:spcBef>
                        <a:spcAft>
                          <a:spcPts val="0"/>
                        </a:spcAft>
                        <a:buNone/>
                      </a:pPr>
                      <a:r>
                        <a:rPr lang="en" sz="800">
                          <a:latin typeface="Roboto Slab"/>
                          <a:ea typeface="Roboto Slab"/>
                          <a:cs typeface="Roboto Slab"/>
                          <a:sym typeface="Roboto Slab"/>
                        </a:rPr>
                        <a:t>MySQL</a:t>
                      </a:r>
                      <a:endParaRPr sz="800">
                        <a:latin typeface="Roboto Slab"/>
                        <a:ea typeface="Roboto Slab"/>
                        <a:cs typeface="Roboto Slab"/>
                        <a:sym typeface="Roboto Slab"/>
                      </a:endParaRPr>
                    </a:p>
                    <a:p>
                      <a:pPr indent="0" lvl="0" marL="0" rtl="0" algn="ctr">
                        <a:lnSpc>
                          <a:spcPct val="115000"/>
                        </a:lnSpc>
                        <a:spcBef>
                          <a:spcPts val="0"/>
                        </a:spcBef>
                        <a:spcAft>
                          <a:spcPts val="0"/>
                        </a:spcAft>
                        <a:buNone/>
                      </a:pPr>
                      <a:r>
                        <a:rPr lang="en" sz="800">
                          <a:latin typeface="Roboto Slab"/>
                          <a:ea typeface="Roboto Slab"/>
                          <a:cs typeface="Roboto Slab"/>
                          <a:sym typeface="Roboto Slab"/>
                        </a:rPr>
                        <a:t>PostgreSQL</a:t>
                      </a:r>
                      <a:endParaRPr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Dweet.io</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Octoblu</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HTTP</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Custom</a:t>
                      </a:r>
                      <a:endParaRPr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solidFill>
                      <a:srgbClr val="B6D7A8"/>
                    </a:solidFill>
                  </a:tcPr>
                </a:tc>
                <a:tc>
                  <a:txBody>
                    <a:bodyPr>
                      <a:noAutofit/>
                    </a:bodyPr>
                    <a:lstStyle/>
                    <a:p>
                      <a:pPr indent="0" lvl="0" marL="0" rtl="0" algn="ctr">
                        <a:lnSpc>
                          <a:spcPct val="115000"/>
                        </a:lnSpc>
                        <a:spcBef>
                          <a:spcPts val="0"/>
                        </a:spcBef>
                        <a:spcAft>
                          <a:spcPts val="0"/>
                        </a:spcAft>
                        <a:buNone/>
                      </a:pPr>
                      <a:r>
                        <a:rPr lang="en" sz="800">
                          <a:latin typeface="Roboto Slab"/>
                          <a:ea typeface="Roboto Slab"/>
                          <a:cs typeface="Roboto Slab"/>
                          <a:sym typeface="Roboto Slab"/>
                        </a:rPr>
                        <a:t>HTTP</a:t>
                      </a:r>
                      <a:endParaRPr sz="800">
                        <a:latin typeface="Roboto Slab"/>
                        <a:ea typeface="Roboto Slab"/>
                        <a:cs typeface="Roboto Slab"/>
                        <a:sym typeface="Roboto Slab"/>
                      </a:endParaRPr>
                    </a:p>
                    <a:p>
                      <a:pPr indent="0" lvl="0" marL="0" rtl="0" algn="ctr">
                        <a:lnSpc>
                          <a:spcPct val="115000"/>
                        </a:lnSpc>
                        <a:spcBef>
                          <a:spcPts val="0"/>
                        </a:spcBef>
                        <a:spcAft>
                          <a:spcPts val="0"/>
                        </a:spcAft>
                        <a:buNone/>
                      </a:pPr>
                      <a:r>
                        <a:rPr lang="en" sz="800">
                          <a:latin typeface="Roboto Slab"/>
                          <a:ea typeface="Roboto Slab"/>
                          <a:cs typeface="Roboto Slab"/>
                          <a:sym typeface="Roboto Slab"/>
                        </a:rPr>
                        <a:t>MQTT</a:t>
                      </a:r>
                      <a:endParaRPr sz="800">
                        <a:latin typeface="Roboto Slab"/>
                        <a:ea typeface="Roboto Slab"/>
                        <a:cs typeface="Roboto Slab"/>
                        <a:sym typeface="Roboto Slab"/>
                      </a:endParaRPr>
                    </a:p>
                  </a:txBody>
                  <a:tcPr marT="19050" marB="19050" marR="28575" marL="2857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Custom</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HTTP</a:t>
                      </a:r>
                      <a:endParaRPr sz="800">
                        <a:latin typeface="Roboto Slab"/>
                        <a:ea typeface="Roboto Slab"/>
                        <a:cs typeface="Roboto Slab"/>
                        <a:sym typeface="Roboto Slab"/>
                      </a:endParaRPr>
                    </a:p>
                  </a:txBody>
                  <a:tcPr marT="91425" marB="91425" marR="91425" marL="91425">
                    <a:solidFill>
                      <a:srgbClr val="B6D7A8"/>
                    </a:solidFill>
                  </a:tcPr>
                </a:tc>
              </a:tr>
              <a:tr h="198850">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Persistència</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19050" marB="19050" marR="28575" marL="2857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 (base de dades)</a:t>
                      </a:r>
                      <a:endParaRPr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lnSpc>
                          <a:spcPct val="115000"/>
                        </a:lnSpc>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tcPr>
                </a:tc>
                <a:tc>
                  <a:txBody>
                    <a:bodyPr>
                      <a:noAutofit/>
                    </a:bodyPr>
                    <a:lstStyle/>
                    <a:p>
                      <a:pPr indent="0" lvl="0" marL="0" rtl="0" algn="ctr">
                        <a:lnSpc>
                          <a:spcPct val="115000"/>
                        </a:lnSpc>
                        <a:spcBef>
                          <a:spcPts val="0"/>
                        </a:spcBef>
                        <a:spcAft>
                          <a:spcPts val="0"/>
                        </a:spcAft>
                        <a:buNone/>
                      </a:pPr>
                      <a:r>
                        <a:rPr lang="en" sz="800">
                          <a:latin typeface="Roboto Slab"/>
                          <a:ea typeface="Roboto Slab"/>
                          <a:cs typeface="Roboto Slab"/>
                          <a:sym typeface="Roboto Slab"/>
                        </a:rPr>
                        <a:t>10M missatges</a:t>
                      </a:r>
                      <a:endParaRPr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19050" marB="19050" marR="28575" marL="28575">
                    <a:solidFill>
                      <a:srgbClr val="B6D7A8"/>
                    </a:solidFill>
                  </a:tcPr>
                </a:tc>
              </a:tr>
              <a:tr h="151022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Tipus de representacions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Text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Button</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Line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Bar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Pie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Gauge</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Audio</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Text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Line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Bar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Pie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Gauge</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Step-Plot</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Text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Status panel</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Table</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Line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Bar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Pie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Gauge</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Heat map</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Event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Plot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Test</a:t>
                      </a:r>
                      <a:br>
                        <a:rPr lang="en" sz="800">
                          <a:latin typeface="Roboto Slab"/>
                          <a:ea typeface="Roboto Slab"/>
                          <a:cs typeface="Roboto Slab"/>
                          <a:sym typeface="Roboto Slab"/>
                        </a:rPr>
                      </a:br>
                      <a:r>
                        <a:rPr lang="en" sz="800">
                          <a:latin typeface="Roboto Slab"/>
                          <a:ea typeface="Roboto Slab"/>
                          <a:cs typeface="Roboto Slab"/>
                          <a:sym typeface="Roboto Slab"/>
                        </a:rPr>
                        <a:t>Line charts</a:t>
                      </a:r>
                      <a:br>
                        <a:rPr lang="en" sz="800">
                          <a:latin typeface="Roboto Slab"/>
                          <a:ea typeface="Roboto Slab"/>
                          <a:cs typeface="Roboto Slab"/>
                          <a:sym typeface="Roboto Slab"/>
                        </a:rPr>
                      </a:br>
                      <a:r>
                        <a:rPr lang="en" sz="800">
                          <a:latin typeface="Roboto Slab"/>
                          <a:ea typeface="Roboto Slab"/>
                          <a:cs typeface="Roboto Slab"/>
                          <a:sym typeface="Roboto Slab"/>
                        </a:rPr>
                        <a:t>Gauge</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Compass</a:t>
                      </a:r>
                      <a:br>
                        <a:rPr lang="en" sz="800">
                          <a:latin typeface="Roboto Slab"/>
                          <a:ea typeface="Roboto Slab"/>
                          <a:cs typeface="Roboto Slab"/>
                          <a:sym typeface="Roboto Slab"/>
                        </a:rPr>
                      </a:br>
                      <a:r>
                        <a:rPr lang="en" sz="800">
                          <a:latin typeface="Roboto Slab"/>
                          <a:ea typeface="Roboto Slab"/>
                          <a:cs typeface="Roboto Slab"/>
                          <a:sym typeface="Roboto Slab"/>
                        </a:rPr>
                        <a:t>Pictures / Videos</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Line charts</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Gauge</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Text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Button</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Line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Bar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Gauge</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List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RGB</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Mapa</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Heat map</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Line chart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Pictures</a:t>
                      </a:r>
                      <a:endParaRPr sz="800">
                        <a:latin typeface="Roboto Slab"/>
                        <a:ea typeface="Roboto Slab"/>
                        <a:cs typeface="Roboto Slab"/>
                        <a:sym typeface="Roboto Slab"/>
                      </a:endParaRPr>
                    </a:p>
                  </a:txBody>
                  <a:tcPr marT="91425" marB="91425" marR="91425" marL="91425">
                    <a:solidFill>
                      <a:srgbClr val="B6D7A8"/>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Comparativa (II)</a:t>
            </a:r>
            <a:endParaRPr/>
          </a:p>
        </p:txBody>
      </p:sp>
      <p:graphicFrame>
        <p:nvGraphicFramePr>
          <p:cNvPr id="182" name="Google Shape;182;p31"/>
          <p:cNvGraphicFramePr/>
          <p:nvPr/>
        </p:nvGraphicFramePr>
        <p:xfrm>
          <a:off x="311713" y="1365110"/>
          <a:ext cx="3000000" cy="3000000"/>
        </p:xfrm>
        <a:graphic>
          <a:graphicData uri="http://schemas.openxmlformats.org/drawingml/2006/table">
            <a:tbl>
              <a:tblPr>
                <a:noFill/>
                <a:tableStyleId>{886B8EDA-B442-4B72-93C2-CE8D7677A9B7}</a:tableStyleId>
              </a:tblPr>
              <a:tblGrid>
                <a:gridCol w="1065075"/>
                <a:gridCol w="1065075"/>
                <a:gridCol w="1065075"/>
                <a:gridCol w="1065075"/>
                <a:gridCol w="1065075"/>
                <a:gridCol w="1065075"/>
                <a:gridCol w="1065075"/>
                <a:gridCol w="1065075"/>
              </a:tblGrid>
              <a:tr h="237350">
                <a:tc>
                  <a:txBody>
                    <a:bodyPr>
                      <a:noAutofit/>
                    </a:bodyPr>
                    <a:lstStyle/>
                    <a:p>
                      <a:pPr indent="0" lvl="0" marL="0" rtl="0" algn="l">
                        <a:lnSpc>
                          <a:spcPct val="115000"/>
                        </a:lnSpc>
                        <a:spcBef>
                          <a:spcPts val="0"/>
                        </a:spcBef>
                        <a:spcAft>
                          <a:spcPts val="0"/>
                        </a:spcAft>
                        <a:buNone/>
                      </a:pPr>
                      <a:r>
                        <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Node-RED</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Clr>
                          <a:srgbClr val="000000"/>
                        </a:buClr>
                        <a:buSzPts val="1100"/>
                        <a:buFont typeface="Arial"/>
                        <a:buNone/>
                      </a:pPr>
                      <a:r>
                        <a:rPr b="1" lang="en" sz="800">
                          <a:latin typeface="Roboto Slab"/>
                          <a:ea typeface="Roboto Slab"/>
                          <a:cs typeface="Roboto Slab"/>
                          <a:sym typeface="Roboto Slab"/>
                        </a:rPr>
                        <a:t>Chronograf</a:t>
                      </a:r>
                      <a:endParaRPr b="1" sz="800">
                        <a:latin typeface="Roboto Slab"/>
                        <a:ea typeface="Roboto Slab"/>
                        <a:cs typeface="Roboto Slab"/>
                        <a:sym typeface="Roboto Slab"/>
                      </a:endParaRPr>
                    </a:p>
                  </a:txBody>
                  <a:tcPr marT="19050" marB="19050" marR="28575" marL="28575">
                    <a:lnR cap="flat" cmpd="sng" w="9525">
                      <a:solidFill>
                        <a:srgbClr val="9E9E9E"/>
                      </a:solidFill>
                      <a:prstDash val="solid"/>
                      <a:round/>
                      <a:headEnd len="sm" w="sm" type="none"/>
                      <a:tailEnd len="sm" w="sm" type="none"/>
                    </a:lnR>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Grafana</a:t>
                      </a:r>
                      <a:endParaRPr b="1"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Freeboard</a:t>
                      </a:r>
                      <a:endParaRPr b="1"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Thinkspeak</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Blynk</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Sentilo</a:t>
                      </a:r>
                      <a:endParaRPr b="1" sz="800">
                        <a:latin typeface="Roboto Slab"/>
                        <a:ea typeface="Roboto Slab"/>
                        <a:cs typeface="Roboto Slab"/>
                        <a:sym typeface="Roboto Slab"/>
                      </a:endParaRPr>
                    </a:p>
                  </a:txBody>
                  <a:tcPr marT="19050" marB="19050" marR="28575" marL="28575"/>
                </a:tc>
              </a:tr>
              <a:tr h="73722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Anàlisi de dades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Nodes específics</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Programable</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Kronograf</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Agregacions</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Selectors</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Transformacions temporals</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Predicció</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Agregacions</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solidFill>
                      <a:srgbClr val="B6D7A8"/>
                    </a:solidFill>
                  </a:tcPr>
                </a:tc>
              </a:tr>
              <a:tr h="297700">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Creuament  de dades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Programable</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Kronograf</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solidFill>
                      <a:srgbClr val="B6D7A8"/>
                    </a:solidFill>
                  </a:tcPr>
                </a:tc>
              </a:tr>
              <a:tr h="28192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Metadades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Programable</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solidFill>
                      <a:srgbClr val="B6D7A8"/>
                    </a:solidFill>
                  </a:tcPr>
                </a:tc>
              </a:tr>
              <a:tr h="851050">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Actuadors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Button / Switch</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Dropdown</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Text</a:t>
                      </a:r>
                      <a:br>
                        <a:rPr lang="en" sz="800">
                          <a:latin typeface="Roboto Slab"/>
                          <a:ea typeface="Roboto Slab"/>
                          <a:cs typeface="Roboto Slab"/>
                          <a:sym typeface="Roboto Slab"/>
                        </a:rPr>
                      </a:br>
                      <a:r>
                        <a:rPr lang="en" sz="800">
                          <a:latin typeface="Roboto Slab"/>
                          <a:ea typeface="Roboto Slab"/>
                          <a:cs typeface="Roboto Slab"/>
                          <a:sym typeface="Roboto Slab"/>
                        </a:rPr>
                        <a:t>Slider</a:t>
                      </a:r>
                      <a:br>
                        <a:rPr lang="en" sz="800">
                          <a:latin typeface="Roboto Slab"/>
                          <a:ea typeface="Roboto Slab"/>
                          <a:cs typeface="Roboto Slab"/>
                          <a:sym typeface="Roboto Slab"/>
                        </a:rPr>
                      </a:br>
                      <a:r>
                        <a:rPr lang="en" sz="800">
                          <a:latin typeface="Roboto Slab"/>
                          <a:ea typeface="Roboto Slab"/>
                          <a:cs typeface="Roboto Slab"/>
                          <a:sym typeface="Roboto Slab"/>
                        </a:rPr>
                        <a:t>Color picker</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Date picker</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Button</a:t>
                      </a:r>
                      <a:br>
                        <a:rPr lang="en" sz="800">
                          <a:latin typeface="Roboto Slab"/>
                          <a:ea typeface="Roboto Slab"/>
                          <a:cs typeface="Roboto Slab"/>
                          <a:sym typeface="Roboto Slab"/>
                        </a:rPr>
                      </a:br>
                      <a:r>
                        <a:rPr lang="en" sz="800">
                          <a:latin typeface="Roboto Slab"/>
                          <a:ea typeface="Roboto Slab"/>
                          <a:cs typeface="Roboto Slab"/>
                          <a:sym typeface="Roboto Slab"/>
                        </a:rPr>
                        <a:t>Switch</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Button</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Slider</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Joystick</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Color Picker</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2482300" y="802500"/>
            <a:ext cx="42192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Source Code Pro"/>
                <a:ea typeface="Source Code Pro"/>
                <a:cs typeface="Source Code Pro"/>
                <a:sym typeface="Source Code Pro"/>
              </a:rPr>
              <a:t>@ttncat</a:t>
            </a:r>
            <a:endParaRPr sz="1800">
              <a:latin typeface="Source Code Pro"/>
              <a:ea typeface="Source Code Pro"/>
              <a:cs typeface="Source Code Pro"/>
              <a:sym typeface="Source Code Pro"/>
            </a:endParaRPr>
          </a:p>
          <a:p>
            <a:pPr indent="0" lvl="0" marL="0" rtl="0" algn="ctr">
              <a:spcBef>
                <a:spcPts val="0"/>
              </a:spcBef>
              <a:spcAft>
                <a:spcPts val="0"/>
              </a:spcAft>
              <a:buNone/>
            </a:pPr>
            <a:r>
              <a:rPr b="0" lang="en" sz="1800">
                <a:latin typeface="Source Code Pro"/>
                <a:ea typeface="Source Code Pro"/>
                <a:cs typeface="Source Code Pro"/>
                <a:sym typeface="Source Code Pro"/>
              </a:rPr>
              <a:t>thethingsnetwork.cat</a:t>
            </a:r>
            <a:endParaRPr b="0" sz="1800">
              <a:latin typeface="Source Code Pro"/>
              <a:ea typeface="Source Code Pro"/>
              <a:cs typeface="Source Code Pro"/>
              <a:sym typeface="Source Code Pro"/>
            </a:endParaRPr>
          </a:p>
          <a:p>
            <a:pPr indent="0" lvl="0" marL="0" rtl="0" algn="ctr">
              <a:spcBef>
                <a:spcPts val="0"/>
              </a:spcBef>
              <a:spcAft>
                <a:spcPts val="0"/>
              </a:spcAft>
              <a:buNone/>
            </a:pPr>
            <a:r>
              <a:t/>
            </a:r>
            <a:endParaRPr b="0" sz="1800">
              <a:latin typeface="Source Code Pro"/>
              <a:ea typeface="Source Code Pro"/>
              <a:cs typeface="Source Code Pro"/>
              <a:sym typeface="Source Code Pro"/>
            </a:endParaRPr>
          </a:p>
          <a:p>
            <a:pPr indent="0" lvl="0" marL="0" rtl="0" algn="ctr">
              <a:spcBef>
                <a:spcPts val="0"/>
              </a:spcBef>
              <a:spcAft>
                <a:spcPts val="0"/>
              </a:spcAft>
              <a:buNone/>
            </a:pPr>
            <a:r>
              <a:rPr lang="en" sz="1800">
                <a:latin typeface="Source Code Pro"/>
                <a:ea typeface="Source Code Pro"/>
                <a:cs typeface="Source Code Pro"/>
                <a:sym typeface="Source Code Pro"/>
              </a:rPr>
              <a:t>@thethingsntwrk</a:t>
            </a:r>
            <a:endParaRPr sz="1800">
              <a:latin typeface="Source Code Pro"/>
              <a:ea typeface="Source Code Pro"/>
              <a:cs typeface="Source Code Pro"/>
              <a:sym typeface="Source Code Pro"/>
            </a:endParaRPr>
          </a:p>
          <a:p>
            <a:pPr indent="0" lvl="0" marL="0" rtl="0" algn="ctr">
              <a:spcBef>
                <a:spcPts val="0"/>
              </a:spcBef>
              <a:spcAft>
                <a:spcPts val="0"/>
              </a:spcAft>
              <a:buNone/>
            </a:pPr>
            <a:r>
              <a:rPr b="0" lang="en" sz="1800">
                <a:latin typeface="Source Code Pro"/>
                <a:ea typeface="Source Code Pro"/>
                <a:cs typeface="Source Code Pro"/>
                <a:sym typeface="Source Code Pro"/>
              </a:rPr>
              <a:t>thethingsnetwork.org</a:t>
            </a:r>
            <a:endParaRPr b="0" sz="1800">
              <a:latin typeface="Source Code Pro"/>
              <a:ea typeface="Source Code Pro"/>
              <a:cs typeface="Source Code Pro"/>
              <a:sym typeface="Source Code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Comparativa (III)</a:t>
            </a:r>
            <a:endParaRPr/>
          </a:p>
        </p:txBody>
      </p:sp>
      <p:graphicFrame>
        <p:nvGraphicFramePr>
          <p:cNvPr id="188" name="Google Shape;188;p32"/>
          <p:cNvGraphicFramePr/>
          <p:nvPr/>
        </p:nvGraphicFramePr>
        <p:xfrm>
          <a:off x="311713" y="1371260"/>
          <a:ext cx="3000000" cy="3000000"/>
        </p:xfrm>
        <a:graphic>
          <a:graphicData uri="http://schemas.openxmlformats.org/drawingml/2006/table">
            <a:tbl>
              <a:tblPr>
                <a:noFill/>
                <a:tableStyleId>{886B8EDA-B442-4B72-93C2-CE8D7677A9B7}</a:tableStyleId>
              </a:tblPr>
              <a:tblGrid>
                <a:gridCol w="1065075"/>
                <a:gridCol w="1065075"/>
                <a:gridCol w="1065075"/>
                <a:gridCol w="1065075"/>
                <a:gridCol w="1065075"/>
                <a:gridCol w="1065075"/>
                <a:gridCol w="1065075"/>
                <a:gridCol w="1065075"/>
              </a:tblGrid>
              <a:tr h="235400">
                <a:tc>
                  <a:txBody>
                    <a:bodyPr>
                      <a:noAutofit/>
                    </a:bodyPr>
                    <a:lstStyle/>
                    <a:p>
                      <a:pPr indent="0" lvl="0" marL="0" rtl="0" algn="l">
                        <a:lnSpc>
                          <a:spcPct val="115000"/>
                        </a:lnSpc>
                        <a:spcBef>
                          <a:spcPts val="0"/>
                        </a:spcBef>
                        <a:spcAft>
                          <a:spcPts val="0"/>
                        </a:spcAft>
                        <a:buNone/>
                      </a:pPr>
                      <a:r>
                        <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Node-RED</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Clr>
                          <a:srgbClr val="000000"/>
                        </a:buClr>
                        <a:buSzPts val="1100"/>
                        <a:buFont typeface="Arial"/>
                        <a:buNone/>
                      </a:pPr>
                      <a:r>
                        <a:rPr b="1" lang="en" sz="800">
                          <a:latin typeface="Roboto Slab"/>
                          <a:ea typeface="Roboto Slab"/>
                          <a:cs typeface="Roboto Slab"/>
                          <a:sym typeface="Roboto Slab"/>
                        </a:rPr>
                        <a:t>Chronograf</a:t>
                      </a:r>
                      <a:endParaRPr b="1" sz="800">
                        <a:latin typeface="Roboto Slab"/>
                        <a:ea typeface="Roboto Slab"/>
                        <a:cs typeface="Roboto Slab"/>
                        <a:sym typeface="Roboto Slab"/>
                      </a:endParaRPr>
                    </a:p>
                  </a:txBody>
                  <a:tcPr marT="19050" marB="19050" marR="28575" marL="28575">
                    <a:lnR cap="flat" cmpd="sng" w="9525">
                      <a:solidFill>
                        <a:srgbClr val="9E9E9E"/>
                      </a:solidFill>
                      <a:prstDash val="solid"/>
                      <a:round/>
                      <a:headEnd len="sm" w="sm" type="none"/>
                      <a:tailEnd len="sm" w="sm" type="none"/>
                    </a:lnR>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Grafana</a:t>
                      </a:r>
                      <a:endParaRPr b="1"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Freeboard</a:t>
                      </a:r>
                      <a:endParaRPr b="1"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Thinkspeak</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Blynk</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Sentilo</a:t>
                      </a:r>
                      <a:endParaRPr b="1" sz="800">
                        <a:latin typeface="Roboto Slab"/>
                        <a:ea typeface="Roboto Slab"/>
                        <a:cs typeface="Roboto Slab"/>
                        <a:sym typeface="Roboto Slab"/>
                      </a:endParaRPr>
                    </a:p>
                  </a:txBody>
                  <a:tcPr marT="19050" marB="19050" marR="28575" marL="28575"/>
                </a:tc>
              </a:tr>
              <a:tr h="295250">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Granularitat temporal</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Nodes específics</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solidFill>
                      <a:srgbClr val="B6D7A8"/>
                    </a:solidFill>
                  </a:tcPr>
                </a:tc>
              </a:tr>
              <a:tr h="295250">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Granularitat espacial</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Programable</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 (PostGIS?)</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solidFill>
                      <a:srgbClr val="B6D7A8"/>
                    </a:solidFill>
                  </a:tcPr>
                </a:tc>
              </a:tr>
              <a:tr h="84407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Notificacions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Toastes</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Nodes específics</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Email</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Pushover</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Telegram</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MQTT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Slack</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Email</a:t>
                      </a:r>
                      <a:br>
                        <a:rPr lang="en" sz="800">
                          <a:latin typeface="Roboto Slab"/>
                          <a:ea typeface="Roboto Slab"/>
                          <a:cs typeface="Roboto Slab"/>
                          <a:sym typeface="Roboto Slab"/>
                        </a:rPr>
                      </a:br>
                      <a:r>
                        <a:rPr lang="en" sz="800">
                          <a:latin typeface="Roboto Slab"/>
                          <a:ea typeface="Roboto Slab"/>
                          <a:cs typeface="Roboto Slab"/>
                          <a:sym typeface="Roboto Slab"/>
                        </a:rPr>
                        <a:t>Pushover</a:t>
                      </a:r>
                      <a:br>
                        <a:rPr lang="en" sz="800">
                          <a:latin typeface="Roboto Slab"/>
                          <a:ea typeface="Roboto Slab"/>
                          <a:cs typeface="Roboto Slab"/>
                          <a:sym typeface="Roboto Slab"/>
                        </a:rPr>
                      </a:br>
                      <a:r>
                        <a:rPr lang="en" sz="800">
                          <a:latin typeface="Roboto Slab"/>
                          <a:ea typeface="Roboto Slab"/>
                          <a:cs typeface="Roboto Slab"/>
                          <a:sym typeface="Roboto Slab"/>
                        </a:rPr>
                        <a:t>Telegram</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Toast</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Twitter</a:t>
                      </a:r>
                      <a:endParaRPr sz="800">
                        <a:latin typeface="Roboto Slab"/>
                        <a:ea typeface="Roboto Slab"/>
                        <a:cs typeface="Roboto Slab"/>
                        <a:sym typeface="Roboto Slab"/>
                      </a:endParaRPr>
                    </a:p>
                    <a:p>
                      <a:pPr indent="0" lvl="0" marL="0" rtl="0" algn="ctr">
                        <a:spcBef>
                          <a:spcPts val="0"/>
                        </a:spcBef>
                        <a:spcAft>
                          <a:spcPts val="0"/>
                        </a:spcAft>
                        <a:buNone/>
                      </a:pPr>
                      <a:r>
                        <a:rPr lang="en" sz="800">
                          <a:latin typeface="Roboto Slab"/>
                          <a:ea typeface="Roboto Slab"/>
                          <a:cs typeface="Roboto Slab"/>
                          <a:sym typeface="Roboto Slab"/>
                        </a:rPr>
                        <a:t>Email</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solidFill>
                      <a:srgbClr val="B6D7A8"/>
                    </a:solidFill>
                  </a:tcPr>
                </a:tc>
              </a:tr>
              <a:tr h="279600">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Encriptació</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 (origen)</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Opcional</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solidFill>
                      <a:srgbClr val="B6D7A8"/>
                    </a:solidFill>
                  </a:tcPr>
                </a:tc>
              </a:tr>
              <a:tr h="295250">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Exportació de dades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InfluxDB</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Sí</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No</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Si</a:t>
                      </a:r>
                      <a:endParaRPr sz="800">
                        <a:latin typeface="Roboto Slab"/>
                        <a:ea typeface="Roboto Slab"/>
                        <a:cs typeface="Roboto Slab"/>
                        <a:sym typeface="Roboto Slab"/>
                      </a:endParaRPr>
                    </a:p>
                  </a:txBody>
                  <a:tcPr marT="91425" marB="91425" marR="91425" marL="91425">
                    <a:solidFill>
                      <a:srgbClr val="B6D7A8"/>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Comparativa (IV)</a:t>
            </a:r>
            <a:endParaRPr/>
          </a:p>
        </p:txBody>
      </p:sp>
      <p:graphicFrame>
        <p:nvGraphicFramePr>
          <p:cNvPr id="194" name="Google Shape;194;p33"/>
          <p:cNvGraphicFramePr/>
          <p:nvPr/>
        </p:nvGraphicFramePr>
        <p:xfrm>
          <a:off x="339113" y="1303835"/>
          <a:ext cx="3000000" cy="3000000"/>
        </p:xfrm>
        <a:graphic>
          <a:graphicData uri="http://schemas.openxmlformats.org/drawingml/2006/table">
            <a:tbl>
              <a:tblPr>
                <a:noFill/>
                <a:tableStyleId>{886B8EDA-B442-4B72-93C2-CE8D7677A9B7}</a:tableStyleId>
              </a:tblPr>
              <a:tblGrid>
                <a:gridCol w="1061650"/>
                <a:gridCol w="1061650"/>
                <a:gridCol w="1061650"/>
                <a:gridCol w="1061650"/>
                <a:gridCol w="1061650"/>
                <a:gridCol w="1061650"/>
                <a:gridCol w="1061650"/>
                <a:gridCol w="1061650"/>
              </a:tblGrid>
              <a:tr h="242325">
                <a:tc>
                  <a:txBody>
                    <a:bodyPr>
                      <a:noAutofit/>
                    </a:bodyPr>
                    <a:lstStyle/>
                    <a:p>
                      <a:pPr indent="0" lvl="0" marL="0" rtl="0" algn="l">
                        <a:lnSpc>
                          <a:spcPct val="115000"/>
                        </a:lnSpc>
                        <a:spcBef>
                          <a:spcPts val="0"/>
                        </a:spcBef>
                        <a:spcAft>
                          <a:spcPts val="0"/>
                        </a:spcAft>
                        <a:buNone/>
                      </a:pPr>
                      <a:r>
                        <a:t/>
                      </a:r>
                      <a:endParaRPr b="1" sz="800">
                        <a:latin typeface="Roboto Slab"/>
                        <a:ea typeface="Roboto Slab"/>
                        <a:cs typeface="Roboto Slab"/>
                        <a:sym typeface="Roboto Slab"/>
                      </a:endParaRPr>
                    </a:p>
                  </a:txBody>
                  <a:tcPr marT="19050" marB="19050" marR="28575" marL="28575">
                    <a:lnB cap="flat" cmpd="sng" w="9525">
                      <a:solidFill>
                        <a:srgbClr val="9E9E9E"/>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Node-RED</a:t>
                      </a:r>
                      <a:endParaRPr b="1" sz="800">
                        <a:latin typeface="Roboto Slab"/>
                        <a:ea typeface="Roboto Slab"/>
                        <a:cs typeface="Roboto Slab"/>
                        <a:sym typeface="Roboto Slab"/>
                      </a:endParaRPr>
                    </a:p>
                  </a:txBody>
                  <a:tcPr marT="19050" marB="19050" marR="28575" marL="28575">
                    <a:lnB cap="flat" cmpd="sng" w="9525">
                      <a:solidFill>
                        <a:srgbClr val="9E9E9E"/>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Chronograf</a:t>
                      </a:r>
                      <a:endParaRPr b="1" sz="800">
                        <a:latin typeface="Roboto Slab"/>
                        <a:ea typeface="Roboto Slab"/>
                        <a:cs typeface="Roboto Slab"/>
                        <a:sym typeface="Roboto Slab"/>
                      </a:endParaRPr>
                    </a:p>
                  </a:txBody>
                  <a:tcPr marT="19050" marB="19050" marR="28575" marL="2857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Grafana</a:t>
                      </a:r>
                      <a:endParaRPr b="1"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Freeboard</a:t>
                      </a:r>
                      <a:endParaRPr b="1"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Thinkspeak</a:t>
                      </a:r>
                      <a:endParaRPr b="1" sz="800">
                        <a:latin typeface="Roboto Slab"/>
                        <a:ea typeface="Roboto Slab"/>
                        <a:cs typeface="Roboto Slab"/>
                        <a:sym typeface="Roboto Slab"/>
                      </a:endParaRPr>
                    </a:p>
                  </a:txBody>
                  <a:tcPr marT="19050" marB="19050" marR="28575" marL="28575">
                    <a:lnB cap="flat" cmpd="sng" w="9525">
                      <a:solidFill>
                        <a:srgbClr val="9E9E9E"/>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Blynk</a:t>
                      </a:r>
                      <a:endParaRPr b="1" sz="800">
                        <a:latin typeface="Roboto Slab"/>
                        <a:ea typeface="Roboto Slab"/>
                        <a:cs typeface="Roboto Slab"/>
                        <a:sym typeface="Roboto Slab"/>
                      </a:endParaRPr>
                    </a:p>
                  </a:txBody>
                  <a:tcPr marT="19050" marB="19050" marR="28575" marL="28575">
                    <a:lnB cap="flat" cmpd="sng" w="9525">
                      <a:solidFill>
                        <a:srgbClr val="9E9E9E"/>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Roboto Slab"/>
                          <a:ea typeface="Roboto Slab"/>
                          <a:cs typeface="Roboto Slab"/>
                          <a:sym typeface="Roboto Slab"/>
                        </a:rPr>
                        <a:t>Sentilo</a:t>
                      </a:r>
                      <a:endParaRPr b="1" sz="800">
                        <a:latin typeface="Roboto Slab"/>
                        <a:ea typeface="Roboto Slab"/>
                        <a:cs typeface="Roboto Slab"/>
                        <a:sym typeface="Roboto Slab"/>
                      </a:endParaRPr>
                    </a:p>
                  </a:txBody>
                  <a:tcPr marT="19050" marB="19050" marR="28575" marL="28575">
                    <a:lnB cap="flat" cmpd="sng" w="9525">
                      <a:solidFill>
                        <a:srgbClr val="9E9E9E"/>
                      </a:solidFill>
                      <a:prstDash val="solid"/>
                      <a:round/>
                      <a:headEnd len="sm" w="sm" type="none"/>
                      <a:tailEnd len="sm" w="sm" type="none"/>
                    </a:lnB>
                  </a:tcPr>
                </a:tc>
              </a:tr>
              <a:tr h="28782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Llicència</a:t>
                      </a:r>
                      <a:endParaRPr b="1" sz="800">
                        <a:latin typeface="Roboto Slab"/>
                        <a:ea typeface="Roboto Slab"/>
                        <a:cs typeface="Roboto Slab"/>
                        <a:sym typeface="Roboto Slab"/>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Apache 2.0</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MIT</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Apache 2.0</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MIT</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GPL?</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GPL-3</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LGPL-3</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782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Inici projecte (*)</a:t>
                      </a:r>
                      <a:endParaRPr b="1" sz="800">
                        <a:latin typeface="Roboto Slab"/>
                        <a:ea typeface="Roboto Slab"/>
                        <a:cs typeface="Roboto Slab"/>
                        <a:sym typeface="Roboto Slab"/>
                      </a:endParaRPr>
                    </a:p>
                  </a:txBody>
                  <a:tcPr marT="19050" marB="19050" marR="28575" marL="28575">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2013-09-05</a:t>
                      </a:r>
                      <a:endParaRPr sz="800">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2016-08-25</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2013-01-26</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2013-07-28</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2011-03-27</a:t>
                      </a:r>
                      <a:endParaRPr sz="800">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2015-02-02</a:t>
                      </a:r>
                      <a:endParaRPr sz="800">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2013-11-12</a:t>
                      </a:r>
                      <a:endParaRPr sz="800">
                        <a:latin typeface="Roboto Slab"/>
                        <a:ea typeface="Roboto Slab"/>
                        <a:cs typeface="Roboto Slab"/>
                        <a:sym typeface="Roboto Slab"/>
                      </a:endParaRPr>
                    </a:p>
                  </a:txBody>
                  <a:tcPr marT="91425" marB="91425" marR="91425" marL="91425">
                    <a:lnT cap="flat" cmpd="sng" w="9525">
                      <a:solidFill>
                        <a:srgbClr val="9E9E9E"/>
                      </a:solidFill>
                      <a:prstDash val="solid"/>
                      <a:round/>
                      <a:headEnd len="sm" w="sm" type="none"/>
                      <a:tailEnd len="sm" w="sm" type="none"/>
                    </a:lnT>
                  </a:tcPr>
                </a:tc>
              </a:tr>
              <a:tr h="30392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Darrera actualització</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2019-01-18</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2019-01-16</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2019-01-19</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2018-03-07</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2015-07-09</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2019-01-14</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2017-12-13</a:t>
                      </a:r>
                      <a:endParaRPr sz="800">
                        <a:latin typeface="Roboto Slab"/>
                        <a:ea typeface="Roboto Slab"/>
                        <a:cs typeface="Roboto Slab"/>
                        <a:sym typeface="Roboto Slab"/>
                      </a:endParaRPr>
                    </a:p>
                  </a:txBody>
                  <a:tcPr marT="91425" marB="91425" marR="91425" marL="91425"/>
                </a:tc>
              </a:tr>
              <a:tr h="28782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Commits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3883</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12053</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19321</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280</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294</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4724</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63</a:t>
                      </a:r>
                      <a:endParaRPr sz="800">
                        <a:latin typeface="Roboto Slab"/>
                        <a:ea typeface="Roboto Slab"/>
                        <a:cs typeface="Roboto Slab"/>
                        <a:sym typeface="Roboto Slab"/>
                      </a:endParaRPr>
                    </a:p>
                  </a:txBody>
                  <a:tcPr marT="91425" marB="91425" marR="91425" marL="91425"/>
                </a:tc>
              </a:tr>
              <a:tr h="28782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Commits / mes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60.7</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415.6</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268.3</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5.2</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5.8</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100.5</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1.3</a:t>
                      </a:r>
                      <a:endParaRPr sz="800">
                        <a:latin typeface="Roboto Slab"/>
                        <a:ea typeface="Roboto Slab"/>
                        <a:cs typeface="Roboto Slab"/>
                        <a:sym typeface="Roboto Slab"/>
                      </a:endParaRPr>
                    </a:p>
                  </a:txBody>
                  <a:tcPr marT="91425" marB="91425" marR="91425" marL="91425"/>
                </a:tc>
              </a:tr>
              <a:tr h="30392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Desenvolupadors</a:t>
                      </a:r>
                      <a:br>
                        <a:rPr b="1" lang="en" sz="800">
                          <a:latin typeface="Roboto Slab"/>
                          <a:ea typeface="Roboto Slab"/>
                          <a:cs typeface="Roboto Slab"/>
                          <a:sym typeface="Roboto Slab"/>
                        </a:rPr>
                      </a:br>
                      <a:r>
                        <a:rPr b="1" lang="en" sz="800">
                          <a:latin typeface="Roboto Slab"/>
                          <a:ea typeface="Roboto Slab"/>
                          <a:cs typeface="Roboto Slab"/>
                          <a:sym typeface="Roboto Slab"/>
                        </a:rPr>
                        <a:t>(Contributors)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88</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57</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796</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19</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8</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13</a:t>
                      </a:r>
                      <a:endParaRPr sz="800">
                        <a:latin typeface="Roboto Slab"/>
                        <a:ea typeface="Roboto Slab"/>
                        <a:cs typeface="Roboto Slab"/>
                        <a:sym typeface="Roboto Slab"/>
                      </a:endParaRPr>
                    </a:p>
                  </a:txBody>
                  <a:tcPr marT="91425" marB="91425" marR="91425" marL="9142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a:t>
                      </a:r>
                      <a:endParaRPr sz="800">
                        <a:latin typeface="Roboto Slab"/>
                        <a:ea typeface="Roboto Slab"/>
                        <a:cs typeface="Roboto Slab"/>
                        <a:sym typeface="Roboto Slab"/>
                      </a:endParaRPr>
                    </a:p>
                  </a:txBody>
                  <a:tcPr marT="91425" marB="91425" marR="91425" marL="91425"/>
                </a:tc>
              </a:tr>
              <a:tr h="287825">
                <a:tc>
                  <a:txBody>
                    <a:bodyPr>
                      <a:noAutofit/>
                    </a:bodyPr>
                    <a:lstStyle/>
                    <a:p>
                      <a:pPr indent="0" lvl="0" marL="0" rtl="0" algn="l">
                        <a:lnSpc>
                          <a:spcPct val="115000"/>
                        </a:lnSpc>
                        <a:spcBef>
                          <a:spcPts val="0"/>
                        </a:spcBef>
                        <a:spcAft>
                          <a:spcPts val="0"/>
                        </a:spcAft>
                        <a:buNone/>
                      </a:pPr>
                      <a:r>
                        <a:rPr b="1" lang="en" sz="800">
                          <a:latin typeface="Roboto Slab"/>
                          <a:ea typeface="Roboto Slab"/>
                          <a:cs typeface="Roboto Slab"/>
                          <a:sym typeface="Roboto Slab"/>
                        </a:rPr>
                        <a:t>Forks</a:t>
                      </a:r>
                      <a:endParaRPr b="1" sz="800">
                        <a:latin typeface="Roboto Slab"/>
                        <a:ea typeface="Roboto Slab"/>
                        <a:cs typeface="Roboto Slab"/>
                        <a:sym typeface="Roboto Slab"/>
                      </a:endParaRPr>
                    </a:p>
                  </a:txBody>
                  <a:tcPr marT="19050" marB="19050" marR="28575" marL="28575"/>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1620</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176</a:t>
                      </a:r>
                      <a:endParaRPr sz="800">
                        <a:latin typeface="Roboto Slab"/>
                        <a:ea typeface="Roboto Slab"/>
                        <a:cs typeface="Roboto Slab"/>
                        <a:sym typeface="Roboto Slab"/>
                      </a:endParaRPr>
                    </a:p>
                  </a:txBody>
                  <a:tcPr marT="91425" marB="91425" marR="91425" marL="91425">
                    <a:lnR cap="flat" cmpd="sng" w="9525">
                      <a:solidFill>
                        <a:srgbClr val="9E9E9E"/>
                      </a:solidFill>
                      <a:prstDash val="solid"/>
                      <a:round/>
                      <a:headEnd len="sm" w="sm" type="none"/>
                      <a:tailEnd len="sm" w="sm" type="none"/>
                    </a:lnR>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4830</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1029</a:t>
                      </a:r>
                      <a:endParaRPr sz="800">
                        <a:latin typeface="Roboto Slab"/>
                        <a:ea typeface="Roboto Slab"/>
                        <a:cs typeface="Roboto Slab"/>
                        <a:sym typeface="Roboto Slab"/>
                      </a:endParaRPr>
                    </a:p>
                  </a:txBody>
                  <a:tcPr marT="91425" marB="91425" marR="91425" marL="91425">
                    <a:lnL cap="flat" cmpd="sng" w="9525">
                      <a:solidFill>
                        <a:srgbClr val="9E9E9E"/>
                      </a:solidFill>
                      <a:prstDash val="solid"/>
                      <a:round/>
                      <a:headEnd len="sm" w="sm" type="none"/>
                      <a:tailEnd len="sm" w="sm" type="none"/>
                    </a:lnL>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286</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418</a:t>
                      </a:r>
                      <a:endParaRPr sz="800">
                        <a:latin typeface="Roboto Slab"/>
                        <a:ea typeface="Roboto Slab"/>
                        <a:cs typeface="Roboto Slab"/>
                        <a:sym typeface="Roboto Slab"/>
                      </a:endParaRPr>
                    </a:p>
                  </a:txBody>
                  <a:tcPr marT="91425" marB="91425" marR="91425" marL="91425">
                    <a:solidFill>
                      <a:srgbClr val="B6D7A8"/>
                    </a:solidFill>
                  </a:tcPr>
                </a:tc>
                <a:tc>
                  <a:txBody>
                    <a:bodyPr>
                      <a:noAutofit/>
                    </a:bodyPr>
                    <a:lstStyle/>
                    <a:p>
                      <a:pPr indent="0" lvl="0" marL="0" rtl="0" algn="ctr">
                        <a:spcBef>
                          <a:spcPts val="0"/>
                        </a:spcBef>
                        <a:spcAft>
                          <a:spcPts val="0"/>
                        </a:spcAft>
                        <a:buNone/>
                      </a:pPr>
                      <a:r>
                        <a:rPr lang="en" sz="800">
                          <a:latin typeface="Roboto Slab"/>
                          <a:ea typeface="Roboto Slab"/>
                          <a:cs typeface="Roboto Slab"/>
                          <a:sym typeface="Roboto Slab"/>
                        </a:rPr>
                        <a:t>43</a:t>
                      </a:r>
                      <a:endParaRPr sz="800">
                        <a:latin typeface="Roboto Slab"/>
                        <a:ea typeface="Roboto Slab"/>
                        <a:cs typeface="Roboto Slab"/>
                        <a:sym typeface="Roboto Slab"/>
                      </a:endParaRPr>
                    </a:p>
                  </a:txBody>
                  <a:tcPr marT="91425" marB="91425" marR="91425" marL="91425"/>
                </a:tc>
              </a:tr>
            </a:tbl>
          </a:graphicData>
        </a:graphic>
      </p:graphicFrame>
      <p:sp>
        <p:nvSpPr>
          <p:cNvPr id="195" name="Google Shape;195;p33"/>
          <p:cNvSpPr txBox="1"/>
          <p:nvPr/>
        </p:nvSpPr>
        <p:spPr>
          <a:xfrm>
            <a:off x="325425" y="4320400"/>
            <a:ext cx="8520600" cy="4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Source Code Pro"/>
                <a:ea typeface="Source Code Pro"/>
                <a:cs typeface="Source Code Pro"/>
                <a:sym typeface="Source Code Pro"/>
              </a:rPr>
              <a:t>Dades actualizades a 2019-01-20</a:t>
            </a:r>
            <a:endParaRPr sz="800">
              <a:latin typeface="Source Code Pro"/>
              <a:ea typeface="Source Code Pro"/>
              <a:cs typeface="Source Code Pro"/>
              <a:sym typeface="Source Code Pro"/>
            </a:endParaRPr>
          </a:p>
          <a:p>
            <a:pPr indent="0" lvl="0" marL="0" rtl="0" algn="l">
              <a:spcBef>
                <a:spcPts val="0"/>
              </a:spcBef>
              <a:spcAft>
                <a:spcPts val="0"/>
              </a:spcAft>
              <a:buNone/>
            </a:pPr>
            <a:r>
              <a:rPr lang="en" sz="800">
                <a:latin typeface="Source Code Pro"/>
                <a:ea typeface="Source Code Pro"/>
                <a:cs typeface="Source Code Pro"/>
                <a:sym typeface="Source Code Pro"/>
              </a:rPr>
              <a:t>(*) http://buhtig.com/</a:t>
            </a:r>
            <a:endParaRPr sz="800">
              <a:latin typeface="Source Code Pro"/>
              <a:ea typeface="Source Code Pro"/>
              <a:cs typeface="Source Code Pro"/>
              <a:sym typeface="Source Code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LEMNISCATA</a:t>
            </a:r>
            <a:endParaRPr/>
          </a:p>
        </p:txBody>
      </p:sp>
      <p:pic>
        <p:nvPicPr>
          <p:cNvPr id="201" name="Google Shape;201;p34"/>
          <p:cNvPicPr preferRelativeResize="0"/>
          <p:nvPr/>
        </p:nvPicPr>
        <p:blipFill rotWithShape="1">
          <a:blip r:embed="rId3">
            <a:alphaModFix/>
          </a:blip>
          <a:srcRect b="16487" l="0" r="0" t="25517"/>
          <a:stretch/>
        </p:blipFill>
        <p:spPr>
          <a:xfrm>
            <a:off x="422675" y="1652950"/>
            <a:ext cx="2381250" cy="801000"/>
          </a:xfrm>
          <a:prstGeom prst="rect">
            <a:avLst/>
          </a:prstGeom>
          <a:noFill/>
          <a:ln>
            <a:noFill/>
          </a:ln>
        </p:spPr>
      </p:pic>
      <p:pic>
        <p:nvPicPr>
          <p:cNvPr id="202" name="Google Shape;202;p34"/>
          <p:cNvPicPr preferRelativeResize="0"/>
          <p:nvPr/>
        </p:nvPicPr>
        <p:blipFill>
          <a:blip r:embed="rId4">
            <a:alphaModFix/>
          </a:blip>
          <a:stretch>
            <a:fillRect/>
          </a:stretch>
        </p:blipFill>
        <p:spPr>
          <a:xfrm>
            <a:off x="3303013" y="1948374"/>
            <a:ext cx="3019571" cy="942525"/>
          </a:xfrm>
          <a:prstGeom prst="rect">
            <a:avLst/>
          </a:prstGeom>
          <a:noFill/>
          <a:ln>
            <a:noFill/>
          </a:ln>
        </p:spPr>
      </p:pic>
      <p:pic>
        <p:nvPicPr>
          <p:cNvPr id="203" name="Google Shape;203;p34"/>
          <p:cNvPicPr preferRelativeResize="0"/>
          <p:nvPr/>
        </p:nvPicPr>
        <p:blipFill>
          <a:blip r:embed="rId5">
            <a:alphaModFix/>
          </a:blip>
          <a:stretch>
            <a:fillRect/>
          </a:stretch>
        </p:blipFill>
        <p:spPr>
          <a:xfrm>
            <a:off x="6821675" y="1366225"/>
            <a:ext cx="1679725" cy="1249725"/>
          </a:xfrm>
          <a:prstGeom prst="rect">
            <a:avLst/>
          </a:prstGeom>
          <a:noFill/>
          <a:ln>
            <a:noFill/>
          </a:ln>
        </p:spPr>
      </p:pic>
      <p:pic>
        <p:nvPicPr>
          <p:cNvPr id="204" name="Google Shape;204;p34"/>
          <p:cNvPicPr preferRelativeResize="0"/>
          <p:nvPr/>
        </p:nvPicPr>
        <p:blipFill rotWithShape="1">
          <a:blip r:embed="rId6">
            <a:alphaModFix/>
          </a:blip>
          <a:srcRect b="21780" l="0" r="0" t="21559"/>
          <a:stretch/>
        </p:blipFill>
        <p:spPr>
          <a:xfrm>
            <a:off x="285600" y="2620750"/>
            <a:ext cx="2655375" cy="902675"/>
          </a:xfrm>
          <a:prstGeom prst="rect">
            <a:avLst/>
          </a:prstGeom>
          <a:noFill/>
          <a:ln>
            <a:noFill/>
          </a:ln>
        </p:spPr>
      </p:pic>
      <p:pic>
        <p:nvPicPr>
          <p:cNvPr id="205" name="Google Shape;205;p34"/>
          <p:cNvPicPr preferRelativeResize="0"/>
          <p:nvPr/>
        </p:nvPicPr>
        <p:blipFill rotWithShape="1">
          <a:blip r:embed="rId7">
            <a:alphaModFix/>
          </a:blip>
          <a:srcRect b="26733" l="12430" r="12460" t="29396"/>
          <a:stretch/>
        </p:blipFill>
        <p:spPr>
          <a:xfrm>
            <a:off x="5591350" y="3002938"/>
            <a:ext cx="3073899" cy="942549"/>
          </a:xfrm>
          <a:prstGeom prst="rect">
            <a:avLst/>
          </a:prstGeom>
          <a:noFill/>
          <a:ln>
            <a:noFill/>
          </a:ln>
        </p:spPr>
      </p:pic>
      <p:pic>
        <p:nvPicPr>
          <p:cNvPr id="206" name="Google Shape;206;p34"/>
          <p:cNvPicPr preferRelativeResize="0"/>
          <p:nvPr/>
        </p:nvPicPr>
        <p:blipFill>
          <a:blip r:embed="rId8">
            <a:alphaModFix/>
          </a:blip>
          <a:stretch>
            <a:fillRect/>
          </a:stretch>
        </p:blipFill>
        <p:spPr>
          <a:xfrm>
            <a:off x="2856700" y="3523425"/>
            <a:ext cx="2194124" cy="729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id="211" name="Google Shape;211;p35"/>
          <p:cNvPicPr preferRelativeResize="0"/>
          <p:nvPr/>
        </p:nvPicPr>
        <p:blipFill>
          <a:blip r:embed="rId3">
            <a:alphaModFix/>
          </a:blip>
          <a:stretch>
            <a:fillRect/>
          </a:stretch>
        </p:blipFill>
        <p:spPr>
          <a:xfrm>
            <a:off x="1351092" y="2508463"/>
            <a:ext cx="2112699" cy="1204525"/>
          </a:xfrm>
          <a:prstGeom prst="rect">
            <a:avLst/>
          </a:prstGeom>
          <a:noFill/>
          <a:ln>
            <a:noFill/>
          </a:ln>
        </p:spPr>
      </p:pic>
      <p:sp>
        <p:nvSpPr>
          <p:cNvPr id="212" name="Google Shape;212;p3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DOMòtica</a:t>
            </a:r>
            <a:endParaRPr/>
          </a:p>
        </p:txBody>
      </p:sp>
      <p:pic>
        <p:nvPicPr>
          <p:cNvPr id="213" name="Google Shape;213;p35"/>
          <p:cNvPicPr preferRelativeResize="0"/>
          <p:nvPr/>
        </p:nvPicPr>
        <p:blipFill>
          <a:blip r:embed="rId4">
            <a:alphaModFix/>
          </a:blip>
          <a:stretch>
            <a:fillRect/>
          </a:stretch>
        </p:blipFill>
        <p:spPr>
          <a:xfrm>
            <a:off x="566138" y="1113975"/>
            <a:ext cx="1434475" cy="1434475"/>
          </a:xfrm>
          <a:prstGeom prst="rect">
            <a:avLst/>
          </a:prstGeom>
          <a:noFill/>
          <a:ln>
            <a:noFill/>
          </a:ln>
        </p:spPr>
      </p:pic>
      <p:pic>
        <p:nvPicPr>
          <p:cNvPr id="214" name="Google Shape;214;p35"/>
          <p:cNvPicPr preferRelativeResize="0"/>
          <p:nvPr/>
        </p:nvPicPr>
        <p:blipFill>
          <a:blip r:embed="rId5">
            <a:alphaModFix/>
          </a:blip>
          <a:stretch>
            <a:fillRect/>
          </a:stretch>
        </p:blipFill>
        <p:spPr>
          <a:xfrm>
            <a:off x="3201222" y="3373860"/>
            <a:ext cx="1660125" cy="1660125"/>
          </a:xfrm>
          <a:prstGeom prst="rect">
            <a:avLst/>
          </a:prstGeom>
          <a:noFill/>
          <a:ln>
            <a:noFill/>
          </a:ln>
        </p:spPr>
      </p:pic>
      <p:pic>
        <p:nvPicPr>
          <p:cNvPr id="215" name="Google Shape;215;p35"/>
          <p:cNvPicPr preferRelativeResize="0"/>
          <p:nvPr/>
        </p:nvPicPr>
        <p:blipFill>
          <a:blip r:embed="rId6">
            <a:alphaModFix/>
          </a:blip>
          <a:stretch>
            <a:fillRect/>
          </a:stretch>
        </p:blipFill>
        <p:spPr>
          <a:xfrm>
            <a:off x="2256550" y="1272188"/>
            <a:ext cx="2014500" cy="1118050"/>
          </a:xfrm>
          <a:prstGeom prst="rect">
            <a:avLst/>
          </a:prstGeom>
          <a:noFill/>
          <a:ln>
            <a:noFill/>
          </a:ln>
        </p:spPr>
      </p:pic>
      <p:pic>
        <p:nvPicPr>
          <p:cNvPr id="216" name="Google Shape;216;p35"/>
          <p:cNvPicPr preferRelativeResize="0"/>
          <p:nvPr/>
        </p:nvPicPr>
        <p:blipFill>
          <a:blip r:embed="rId7">
            <a:alphaModFix/>
          </a:blip>
          <a:stretch>
            <a:fillRect/>
          </a:stretch>
        </p:blipFill>
        <p:spPr>
          <a:xfrm>
            <a:off x="6449468" y="3712988"/>
            <a:ext cx="1693875" cy="754550"/>
          </a:xfrm>
          <a:prstGeom prst="rect">
            <a:avLst/>
          </a:prstGeom>
          <a:noFill/>
          <a:ln>
            <a:noFill/>
          </a:ln>
        </p:spPr>
      </p:pic>
      <p:pic>
        <p:nvPicPr>
          <p:cNvPr id="217" name="Google Shape;217;p35"/>
          <p:cNvPicPr preferRelativeResize="0"/>
          <p:nvPr/>
        </p:nvPicPr>
        <p:blipFill>
          <a:blip r:embed="rId8">
            <a:alphaModFix/>
          </a:blip>
          <a:stretch>
            <a:fillRect/>
          </a:stretch>
        </p:blipFill>
        <p:spPr>
          <a:xfrm>
            <a:off x="6449463" y="1799263"/>
            <a:ext cx="1905000" cy="666750"/>
          </a:xfrm>
          <a:prstGeom prst="rect">
            <a:avLst/>
          </a:prstGeom>
          <a:noFill/>
          <a:ln>
            <a:noFill/>
          </a:ln>
        </p:spPr>
      </p:pic>
      <p:pic>
        <p:nvPicPr>
          <p:cNvPr id="218" name="Google Shape;218;p35"/>
          <p:cNvPicPr preferRelativeResize="0"/>
          <p:nvPr/>
        </p:nvPicPr>
        <p:blipFill>
          <a:blip r:embed="rId9">
            <a:alphaModFix/>
          </a:blip>
          <a:stretch>
            <a:fillRect/>
          </a:stretch>
        </p:blipFill>
        <p:spPr>
          <a:xfrm>
            <a:off x="4861350" y="2466025"/>
            <a:ext cx="1434474" cy="1434474"/>
          </a:xfrm>
          <a:prstGeom prst="rect">
            <a:avLst/>
          </a:prstGeom>
          <a:noFill/>
          <a:ln>
            <a:noFill/>
          </a:ln>
        </p:spPr>
      </p:pic>
      <p:pic>
        <p:nvPicPr>
          <p:cNvPr id="219" name="Google Shape;219;p35"/>
          <p:cNvPicPr preferRelativeResize="0"/>
          <p:nvPr/>
        </p:nvPicPr>
        <p:blipFill>
          <a:blip r:embed="rId10">
            <a:alphaModFix/>
          </a:blip>
          <a:stretch>
            <a:fillRect/>
          </a:stretch>
        </p:blipFill>
        <p:spPr>
          <a:xfrm>
            <a:off x="506850" y="3601650"/>
            <a:ext cx="1204525" cy="1204525"/>
          </a:xfrm>
          <a:prstGeom prst="rect">
            <a:avLst/>
          </a:prstGeom>
          <a:noFill/>
          <a:ln>
            <a:noFill/>
          </a:ln>
        </p:spPr>
      </p:pic>
      <p:pic>
        <p:nvPicPr>
          <p:cNvPr id="220" name="Google Shape;220;p35"/>
          <p:cNvPicPr preferRelativeResize="0"/>
          <p:nvPr/>
        </p:nvPicPr>
        <p:blipFill>
          <a:blip r:embed="rId11">
            <a:alphaModFix/>
          </a:blip>
          <a:stretch>
            <a:fillRect/>
          </a:stretch>
        </p:blipFill>
        <p:spPr>
          <a:xfrm>
            <a:off x="4906750" y="1048750"/>
            <a:ext cx="1095033" cy="1204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2919125" y="292850"/>
            <a:ext cx="59133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Thethings.io</a:t>
            </a:r>
            <a:endParaRPr/>
          </a:p>
        </p:txBody>
      </p:sp>
      <p:pic>
        <p:nvPicPr>
          <p:cNvPr id="226" name="Google Shape;226;p36"/>
          <p:cNvPicPr preferRelativeResize="0"/>
          <p:nvPr/>
        </p:nvPicPr>
        <p:blipFill rotWithShape="1">
          <a:blip r:embed="rId3">
            <a:alphaModFix/>
          </a:blip>
          <a:srcRect b="16487" l="0" r="0" t="25517"/>
          <a:stretch/>
        </p:blipFill>
        <p:spPr>
          <a:xfrm>
            <a:off x="311700" y="292850"/>
            <a:ext cx="2381250" cy="801000"/>
          </a:xfrm>
          <a:prstGeom prst="rect">
            <a:avLst/>
          </a:prstGeom>
          <a:noFill/>
          <a:ln>
            <a:noFill/>
          </a:ln>
        </p:spPr>
      </p:pic>
      <p:pic>
        <p:nvPicPr>
          <p:cNvPr id="227" name="Google Shape;227;p36"/>
          <p:cNvPicPr preferRelativeResize="0"/>
          <p:nvPr/>
        </p:nvPicPr>
        <p:blipFill>
          <a:blip r:embed="rId4">
            <a:alphaModFix/>
          </a:blip>
          <a:stretch>
            <a:fillRect/>
          </a:stretch>
        </p:blipFill>
        <p:spPr>
          <a:xfrm>
            <a:off x="1623300" y="1093850"/>
            <a:ext cx="5897402" cy="3744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2493825" y="292850"/>
            <a:ext cx="63387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Thinger.io</a:t>
            </a:r>
            <a:endParaRPr/>
          </a:p>
        </p:txBody>
      </p:sp>
      <p:pic>
        <p:nvPicPr>
          <p:cNvPr id="233" name="Google Shape;233;p37"/>
          <p:cNvPicPr preferRelativeResize="0"/>
          <p:nvPr/>
        </p:nvPicPr>
        <p:blipFill>
          <a:blip r:embed="rId3">
            <a:alphaModFix/>
          </a:blip>
          <a:stretch>
            <a:fillRect/>
          </a:stretch>
        </p:blipFill>
        <p:spPr>
          <a:xfrm>
            <a:off x="1608525" y="1093850"/>
            <a:ext cx="5926938" cy="3744852"/>
          </a:xfrm>
          <a:prstGeom prst="rect">
            <a:avLst/>
          </a:prstGeom>
          <a:noFill/>
          <a:ln>
            <a:noFill/>
          </a:ln>
        </p:spPr>
      </p:pic>
      <p:pic>
        <p:nvPicPr>
          <p:cNvPr id="234" name="Google Shape;234;p37"/>
          <p:cNvPicPr preferRelativeResize="0"/>
          <p:nvPr/>
        </p:nvPicPr>
        <p:blipFill>
          <a:blip r:embed="rId4">
            <a:alphaModFix/>
          </a:blip>
          <a:stretch>
            <a:fillRect/>
          </a:stretch>
        </p:blipFill>
        <p:spPr>
          <a:xfrm>
            <a:off x="280821" y="365062"/>
            <a:ext cx="2103475" cy="656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2493825" y="292850"/>
            <a:ext cx="63387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Cayenne</a:t>
            </a:r>
            <a:endParaRPr/>
          </a:p>
        </p:txBody>
      </p:sp>
      <p:pic>
        <p:nvPicPr>
          <p:cNvPr id="240" name="Google Shape;240;p38"/>
          <p:cNvPicPr preferRelativeResize="0"/>
          <p:nvPr/>
        </p:nvPicPr>
        <p:blipFill>
          <a:blip r:embed="rId3">
            <a:alphaModFix/>
          </a:blip>
          <a:stretch>
            <a:fillRect/>
          </a:stretch>
        </p:blipFill>
        <p:spPr>
          <a:xfrm>
            <a:off x="1197475" y="1093850"/>
            <a:ext cx="6749038" cy="3744851"/>
          </a:xfrm>
          <a:prstGeom prst="rect">
            <a:avLst/>
          </a:prstGeom>
          <a:noFill/>
          <a:ln>
            <a:noFill/>
          </a:ln>
        </p:spPr>
      </p:pic>
      <p:pic>
        <p:nvPicPr>
          <p:cNvPr id="241" name="Google Shape;241;p38"/>
          <p:cNvPicPr preferRelativeResize="0"/>
          <p:nvPr/>
        </p:nvPicPr>
        <p:blipFill rotWithShape="1">
          <a:blip r:embed="rId4">
            <a:alphaModFix/>
          </a:blip>
          <a:srcRect b="21780" l="0" r="0" t="21559"/>
          <a:stretch/>
        </p:blipFill>
        <p:spPr>
          <a:xfrm>
            <a:off x="343600" y="337737"/>
            <a:ext cx="2092225" cy="711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1089025" y="292850"/>
            <a:ext cx="7743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 Assistant</a:t>
            </a:r>
            <a:endParaRPr/>
          </a:p>
        </p:txBody>
      </p:sp>
      <p:pic>
        <p:nvPicPr>
          <p:cNvPr id="247" name="Google Shape;247;p39"/>
          <p:cNvPicPr preferRelativeResize="0"/>
          <p:nvPr/>
        </p:nvPicPr>
        <p:blipFill>
          <a:blip r:embed="rId3">
            <a:alphaModFix/>
          </a:blip>
          <a:stretch>
            <a:fillRect/>
          </a:stretch>
        </p:blipFill>
        <p:spPr>
          <a:xfrm>
            <a:off x="1504225" y="1093850"/>
            <a:ext cx="6135562" cy="3744850"/>
          </a:xfrm>
          <a:prstGeom prst="rect">
            <a:avLst/>
          </a:prstGeom>
          <a:noFill/>
          <a:ln>
            <a:noFill/>
          </a:ln>
        </p:spPr>
      </p:pic>
      <p:pic>
        <p:nvPicPr>
          <p:cNvPr id="248" name="Google Shape;248;p39"/>
          <p:cNvPicPr preferRelativeResize="0"/>
          <p:nvPr/>
        </p:nvPicPr>
        <p:blipFill>
          <a:blip r:embed="rId4">
            <a:alphaModFix/>
          </a:blip>
          <a:stretch>
            <a:fillRect/>
          </a:stretch>
        </p:blipFill>
        <p:spPr>
          <a:xfrm>
            <a:off x="392169" y="344925"/>
            <a:ext cx="696850" cy="696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1591650" y="292850"/>
            <a:ext cx="72411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EMONCMS (OPen Energy Monitor)</a:t>
            </a:r>
            <a:endParaRPr/>
          </a:p>
        </p:txBody>
      </p:sp>
      <p:pic>
        <p:nvPicPr>
          <p:cNvPr id="254" name="Google Shape;254;p40"/>
          <p:cNvPicPr preferRelativeResize="0"/>
          <p:nvPr/>
        </p:nvPicPr>
        <p:blipFill>
          <a:blip r:embed="rId3">
            <a:alphaModFix/>
          </a:blip>
          <a:stretch>
            <a:fillRect/>
          </a:stretch>
        </p:blipFill>
        <p:spPr>
          <a:xfrm>
            <a:off x="2078038" y="1093850"/>
            <a:ext cx="4987921" cy="3744850"/>
          </a:xfrm>
          <a:prstGeom prst="rect">
            <a:avLst/>
          </a:prstGeom>
          <a:noFill/>
          <a:ln>
            <a:noFill/>
          </a:ln>
        </p:spPr>
      </p:pic>
      <p:pic>
        <p:nvPicPr>
          <p:cNvPr id="255" name="Google Shape;255;p40"/>
          <p:cNvPicPr preferRelativeResize="0"/>
          <p:nvPr/>
        </p:nvPicPr>
        <p:blipFill>
          <a:blip r:embed="rId4">
            <a:alphaModFix/>
          </a:blip>
          <a:stretch>
            <a:fillRect/>
          </a:stretch>
        </p:blipFill>
        <p:spPr>
          <a:xfrm>
            <a:off x="246000" y="353908"/>
            <a:ext cx="1223200" cy="678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1417675" y="292850"/>
            <a:ext cx="74145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MQTT Dash</a:t>
            </a:r>
            <a:endParaRPr/>
          </a:p>
        </p:txBody>
      </p:sp>
      <p:pic>
        <p:nvPicPr>
          <p:cNvPr id="261" name="Google Shape;261;p41"/>
          <p:cNvPicPr preferRelativeResize="0"/>
          <p:nvPr/>
        </p:nvPicPr>
        <p:blipFill>
          <a:blip r:embed="rId3">
            <a:alphaModFix/>
          </a:blip>
          <a:stretch>
            <a:fillRect/>
          </a:stretch>
        </p:blipFill>
        <p:spPr>
          <a:xfrm>
            <a:off x="377975" y="276575"/>
            <a:ext cx="833525" cy="833525"/>
          </a:xfrm>
          <a:prstGeom prst="rect">
            <a:avLst/>
          </a:prstGeom>
          <a:noFill/>
          <a:ln>
            <a:noFill/>
          </a:ln>
        </p:spPr>
      </p:pic>
      <p:pic>
        <p:nvPicPr>
          <p:cNvPr id="262" name="Google Shape;262;p41"/>
          <p:cNvPicPr preferRelativeResize="0"/>
          <p:nvPr/>
        </p:nvPicPr>
        <p:blipFill>
          <a:blip r:embed="rId4">
            <a:alphaModFix/>
          </a:blip>
          <a:stretch>
            <a:fillRect/>
          </a:stretch>
        </p:blipFill>
        <p:spPr>
          <a:xfrm>
            <a:off x="1257800" y="1110100"/>
            <a:ext cx="2111679" cy="3744850"/>
          </a:xfrm>
          <a:prstGeom prst="rect">
            <a:avLst/>
          </a:prstGeom>
          <a:noFill/>
          <a:ln>
            <a:noFill/>
          </a:ln>
        </p:spPr>
      </p:pic>
      <p:pic>
        <p:nvPicPr>
          <p:cNvPr id="263" name="Google Shape;263;p41"/>
          <p:cNvPicPr preferRelativeResize="0"/>
          <p:nvPr/>
        </p:nvPicPr>
        <p:blipFill>
          <a:blip r:embed="rId5">
            <a:alphaModFix/>
          </a:blip>
          <a:stretch>
            <a:fillRect/>
          </a:stretch>
        </p:blipFill>
        <p:spPr>
          <a:xfrm>
            <a:off x="3521879" y="1110100"/>
            <a:ext cx="2105438" cy="3744851"/>
          </a:xfrm>
          <a:prstGeom prst="rect">
            <a:avLst/>
          </a:prstGeom>
          <a:noFill/>
          <a:ln>
            <a:noFill/>
          </a:ln>
        </p:spPr>
      </p:pic>
      <p:pic>
        <p:nvPicPr>
          <p:cNvPr id="264" name="Google Shape;264;p41"/>
          <p:cNvPicPr preferRelativeResize="0"/>
          <p:nvPr/>
        </p:nvPicPr>
        <p:blipFill>
          <a:blip r:embed="rId6">
            <a:alphaModFix/>
          </a:blip>
          <a:stretch>
            <a:fillRect/>
          </a:stretch>
        </p:blipFill>
        <p:spPr>
          <a:xfrm>
            <a:off x="5779718" y="1110100"/>
            <a:ext cx="2106478" cy="3744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11700" y="1228675"/>
            <a:ext cx="8520600" cy="33402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u="sng">
                <a:solidFill>
                  <a:schemeClr val="hlink"/>
                </a:solidFill>
                <a:hlinkClick r:id="rId3"/>
              </a:rPr>
              <a:t>Introducció</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2"/>
          <p:cNvSpPr txBox="1"/>
          <p:nvPr>
            <p:ph type="title"/>
          </p:nvPr>
        </p:nvSpPr>
        <p:spPr>
          <a:xfrm>
            <a:off x="1417675" y="292850"/>
            <a:ext cx="74145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 Dome</a:t>
            </a:r>
            <a:endParaRPr/>
          </a:p>
        </p:txBody>
      </p:sp>
      <p:pic>
        <p:nvPicPr>
          <p:cNvPr id="270" name="Google Shape;270;p42"/>
          <p:cNvPicPr preferRelativeResize="0"/>
          <p:nvPr/>
        </p:nvPicPr>
        <p:blipFill>
          <a:blip r:embed="rId3">
            <a:alphaModFix/>
          </a:blip>
          <a:stretch>
            <a:fillRect/>
          </a:stretch>
        </p:blipFill>
        <p:spPr>
          <a:xfrm>
            <a:off x="376375" y="272688"/>
            <a:ext cx="841324" cy="841324"/>
          </a:xfrm>
          <a:prstGeom prst="rect">
            <a:avLst/>
          </a:prstGeom>
          <a:noFill/>
          <a:ln>
            <a:noFill/>
          </a:ln>
        </p:spPr>
      </p:pic>
      <p:pic>
        <p:nvPicPr>
          <p:cNvPr id="271" name="Google Shape;271;p42"/>
          <p:cNvPicPr preferRelativeResize="0"/>
          <p:nvPr/>
        </p:nvPicPr>
        <p:blipFill>
          <a:blip r:embed="rId4">
            <a:alphaModFix/>
          </a:blip>
          <a:stretch>
            <a:fillRect/>
          </a:stretch>
        </p:blipFill>
        <p:spPr>
          <a:xfrm>
            <a:off x="1417674" y="1093850"/>
            <a:ext cx="6012374" cy="3744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3"/>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Hands-on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4"/>
          <p:cNvSpPr/>
          <p:nvPr/>
        </p:nvSpPr>
        <p:spPr>
          <a:xfrm>
            <a:off x="2943075" y="1397250"/>
            <a:ext cx="5565300" cy="31779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COMPONENTS</a:t>
            </a:r>
            <a:endParaRPr/>
          </a:p>
        </p:txBody>
      </p:sp>
      <p:pic>
        <p:nvPicPr>
          <p:cNvPr id="283" name="Google Shape;283;p44"/>
          <p:cNvPicPr preferRelativeResize="0"/>
          <p:nvPr/>
        </p:nvPicPr>
        <p:blipFill rotWithShape="1">
          <a:blip r:embed="rId3">
            <a:alphaModFix/>
          </a:blip>
          <a:srcRect b="0" l="-5046" r="-7591" t="0"/>
          <a:stretch/>
        </p:blipFill>
        <p:spPr>
          <a:xfrm>
            <a:off x="3292150" y="3524113"/>
            <a:ext cx="936813" cy="819225"/>
          </a:xfrm>
          <a:prstGeom prst="rect">
            <a:avLst/>
          </a:prstGeom>
          <a:noFill/>
          <a:ln>
            <a:noFill/>
          </a:ln>
        </p:spPr>
      </p:pic>
      <p:pic>
        <p:nvPicPr>
          <p:cNvPr id="284" name="Google Shape;284;p44"/>
          <p:cNvPicPr preferRelativeResize="0"/>
          <p:nvPr/>
        </p:nvPicPr>
        <p:blipFill rotWithShape="1">
          <a:blip r:embed="rId4">
            <a:alphaModFix amt="14000"/>
          </a:blip>
          <a:srcRect b="0" l="0" r="0" t="-4231"/>
          <a:stretch/>
        </p:blipFill>
        <p:spPr>
          <a:xfrm>
            <a:off x="5956975" y="1659275"/>
            <a:ext cx="831700" cy="819225"/>
          </a:xfrm>
          <a:prstGeom prst="rect">
            <a:avLst/>
          </a:prstGeom>
          <a:noFill/>
          <a:ln>
            <a:noFill/>
          </a:ln>
        </p:spPr>
      </p:pic>
      <p:pic>
        <p:nvPicPr>
          <p:cNvPr id="285" name="Google Shape;285;p44"/>
          <p:cNvPicPr preferRelativeResize="0"/>
          <p:nvPr/>
        </p:nvPicPr>
        <p:blipFill>
          <a:blip r:embed="rId5">
            <a:alphaModFix/>
          </a:blip>
          <a:stretch>
            <a:fillRect/>
          </a:stretch>
        </p:blipFill>
        <p:spPr>
          <a:xfrm>
            <a:off x="5984444" y="3536988"/>
            <a:ext cx="776750" cy="793456"/>
          </a:xfrm>
          <a:prstGeom prst="rect">
            <a:avLst/>
          </a:prstGeom>
          <a:noFill/>
          <a:ln>
            <a:noFill/>
          </a:ln>
        </p:spPr>
      </p:pic>
      <p:pic>
        <p:nvPicPr>
          <p:cNvPr id="286" name="Google Shape;286;p44"/>
          <p:cNvPicPr preferRelativeResize="0"/>
          <p:nvPr/>
        </p:nvPicPr>
        <p:blipFill rotWithShape="1">
          <a:blip r:embed="rId6">
            <a:alphaModFix/>
          </a:blip>
          <a:srcRect b="-10814" l="0" r="0" t="-8946"/>
          <a:stretch/>
        </p:blipFill>
        <p:spPr>
          <a:xfrm>
            <a:off x="7004450" y="2547300"/>
            <a:ext cx="776750" cy="981075"/>
          </a:xfrm>
          <a:prstGeom prst="rect">
            <a:avLst/>
          </a:prstGeom>
          <a:noFill/>
          <a:ln>
            <a:noFill/>
          </a:ln>
        </p:spPr>
      </p:pic>
      <p:pic>
        <p:nvPicPr>
          <p:cNvPr id="287" name="Google Shape;287;p44"/>
          <p:cNvPicPr preferRelativeResize="0"/>
          <p:nvPr/>
        </p:nvPicPr>
        <p:blipFill rotWithShape="1">
          <a:blip r:embed="rId7">
            <a:alphaModFix/>
          </a:blip>
          <a:srcRect b="-14364" l="-9339" r="-12745" t="-8939"/>
          <a:stretch/>
        </p:blipFill>
        <p:spPr>
          <a:xfrm>
            <a:off x="4985300" y="2547300"/>
            <a:ext cx="867300" cy="1010100"/>
          </a:xfrm>
          <a:prstGeom prst="rect">
            <a:avLst/>
          </a:prstGeom>
          <a:noFill/>
          <a:ln>
            <a:noFill/>
          </a:ln>
        </p:spPr>
      </p:pic>
      <p:sp>
        <p:nvSpPr>
          <p:cNvPr id="288" name="Google Shape;288;p44"/>
          <p:cNvSpPr/>
          <p:nvPr/>
        </p:nvSpPr>
        <p:spPr>
          <a:xfrm>
            <a:off x="3980163" y="292838"/>
            <a:ext cx="1769472" cy="981072"/>
          </a:xfrm>
          <a:prstGeom prst="cloud">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Source Code Pro"/>
                <a:ea typeface="Source Code Pro"/>
                <a:cs typeface="Source Code Pro"/>
                <a:sym typeface="Source Code Pro"/>
              </a:rPr>
              <a:t>Internet</a:t>
            </a:r>
            <a:endParaRPr>
              <a:latin typeface="Source Code Pro"/>
              <a:ea typeface="Source Code Pro"/>
              <a:cs typeface="Source Code Pro"/>
              <a:sym typeface="Source Code Pro"/>
            </a:endParaRPr>
          </a:p>
        </p:txBody>
      </p:sp>
      <p:pic>
        <p:nvPicPr>
          <p:cNvPr id="289" name="Google Shape;289;p44"/>
          <p:cNvPicPr preferRelativeResize="0"/>
          <p:nvPr/>
        </p:nvPicPr>
        <p:blipFill rotWithShape="1">
          <a:blip r:embed="rId8">
            <a:alphaModFix/>
          </a:blip>
          <a:srcRect b="9063" l="23080" r="20223" t="9063"/>
          <a:stretch/>
        </p:blipFill>
        <p:spPr>
          <a:xfrm>
            <a:off x="908950" y="3333175"/>
            <a:ext cx="831700" cy="1201075"/>
          </a:xfrm>
          <a:prstGeom prst="rect">
            <a:avLst/>
          </a:prstGeom>
          <a:noFill/>
          <a:ln>
            <a:noFill/>
          </a:ln>
        </p:spPr>
      </p:pic>
      <p:cxnSp>
        <p:nvCxnSpPr>
          <p:cNvPr id="290" name="Google Shape;290;p44"/>
          <p:cNvCxnSpPr>
            <a:stCxn id="289" idx="3"/>
            <a:endCxn id="283" idx="1"/>
          </p:cNvCxnSpPr>
          <p:nvPr/>
        </p:nvCxnSpPr>
        <p:spPr>
          <a:xfrm>
            <a:off x="1740650" y="3933713"/>
            <a:ext cx="1551600" cy="0"/>
          </a:xfrm>
          <a:prstGeom prst="straightConnector1">
            <a:avLst/>
          </a:prstGeom>
          <a:noFill/>
          <a:ln cap="flat" cmpd="sng" w="9525">
            <a:solidFill>
              <a:schemeClr val="dk2"/>
            </a:solidFill>
            <a:prstDash val="solid"/>
            <a:round/>
            <a:headEnd len="med" w="med" type="triangle"/>
            <a:tailEnd len="med" w="med" type="triangle"/>
          </a:ln>
        </p:spPr>
      </p:cxnSp>
      <p:cxnSp>
        <p:nvCxnSpPr>
          <p:cNvPr id="291" name="Google Shape;291;p44"/>
          <p:cNvCxnSpPr>
            <a:stCxn id="283" idx="3"/>
            <a:endCxn id="287" idx="1"/>
          </p:cNvCxnSpPr>
          <p:nvPr/>
        </p:nvCxnSpPr>
        <p:spPr>
          <a:xfrm flipH="1" rot="10800000">
            <a:off x="4228963" y="3052325"/>
            <a:ext cx="756300" cy="881400"/>
          </a:xfrm>
          <a:prstGeom prst="straightConnector1">
            <a:avLst/>
          </a:prstGeom>
          <a:noFill/>
          <a:ln cap="flat" cmpd="sng" w="9525">
            <a:solidFill>
              <a:schemeClr val="dk2"/>
            </a:solidFill>
            <a:prstDash val="solid"/>
            <a:round/>
            <a:headEnd len="med" w="med" type="triangle"/>
            <a:tailEnd len="med" w="med" type="triangle"/>
          </a:ln>
        </p:spPr>
      </p:cxnSp>
      <p:cxnSp>
        <p:nvCxnSpPr>
          <p:cNvPr id="292" name="Google Shape;292;p44"/>
          <p:cNvCxnSpPr>
            <a:stCxn id="287" idx="2"/>
            <a:endCxn id="285" idx="1"/>
          </p:cNvCxnSpPr>
          <p:nvPr/>
        </p:nvCxnSpPr>
        <p:spPr>
          <a:xfrm>
            <a:off x="5418950" y="3557400"/>
            <a:ext cx="565500" cy="376200"/>
          </a:xfrm>
          <a:prstGeom prst="straightConnector1">
            <a:avLst/>
          </a:prstGeom>
          <a:noFill/>
          <a:ln cap="flat" cmpd="sng" w="9525">
            <a:solidFill>
              <a:schemeClr val="dk2"/>
            </a:solidFill>
            <a:prstDash val="solid"/>
            <a:round/>
            <a:headEnd len="med" w="med" type="none"/>
            <a:tailEnd len="med" w="med" type="triangle"/>
          </a:ln>
        </p:spPr>
      </p:cxnSp>
      <p:cxnSp>
        <p:nvCxnSpPr>
          <p:cNvPr id="293" name="Google Shape;293;p44"/>
          <p:cNvCxnSpPr>
            <a:stCxn id="285" idx="3"/>
            <a:endCxn id="286" idx="2"/>
          </p:cNvCxnSpPr>
          <p:nvPr/>
        </p:nvCxnSpPr>
        <p:spPr>
          <a:xfrm flipH="1" rot="10800000">
            <a:off x="6761194" y="3528416"/>
            <a:ext cx="631500" cy="405300"/>
          </a:xfrm>
          <a:prstGeom prst="straightConnector1">
            <a:avLst/>
          </a:prstGeom>
          <a:noFill/>
          <a:ln cap="flat" cmpd="sng" w="9525">
            <a:solidFill>
              <a:schemeClr val="dk2"/>
            </a:solidFill>
            <a:prstDash val="solid"/>
            <a:round/>
            <a:headEnd len="med" w="med" type="none"/>
            <a:tailEnd len="med" w="med" type="triangle"/>
          </a:ln>
        </p:spPr>
      </p:cxnSp>
      <p:cxnSp>
        <p:nvCxnSpPr>
          <p:cNvPr id="294" name="Google Shape;294;p44"/>
          <p:cNvCxnSpPr>
            <a:stCxn id="287" idx="0"/>
            <a:endCxn id="284" idx="1"/>
          </p:cNvCxnSpPr>
          <p:nvPr/>
        </p:nvCxnSpPr>
        <p:spPr>
          <a:xfrm flipH="1" rot="10800000">
            <a:off x="5418950" y="2068800"/>
            <a:ext cx="537900" cy="478500"/>
          </a:xfrm>
          <a:prstGeom prst="straightConnector1">
            <a:avLst/>
          </a:prstGeom>
          <a:noFill/>
          <a:ln cap="flat" cmpd="sng" w="9525">
            <a:solidFill>
              <a:schemeClr val="dk2"/>
            </a:solidFill>
            <a:prstDash val="solid"/>
            <a:round/>
            <a:headEnd len="med" w="med" type="none"/>
            <a:tailEnd len="med" w="med" type="triangle"/>
          </a:ln>
        </p:spPr>
      </p:cxnSp>
      <p:cxnSp>
        <p:nvCxnSpPr>
          <p:cNvPr id="295" name="Google Shape;295;p44"/>
          <p:cNvCxnSpPr>
            <a:stCxn id="286" idx="0"/>
            <a:endCxn id="284" idx="3"/>
          </p:cNvCxnSpPr>
          <p:nvPr/>
        </p:nvCxnSpPr>
        <p:spPr>
          <a:xfrm rot="10800000">
            <a:off x="6788625" y="2068800"/>
            <a:ext cx="604200" cy="478500"/>
          </a:xfrm>
          <a:prstGeom prst="straightConnector1">
            <a:avLst/>
          </a:prstGeom>
          <a:noFill/>
          <a:ln cap="flat" cmpd="sng" w="9525">
            <a:solidFill>
              <a:schemeClr val="dk2"/>
            </a:solidFill>
            <a:prstDash val="solid"/>
            <a:round/>
            <a:headEnd len="med" w="med" type="none"/>
            <a:tailEnd len="med" w="med" type="triangle"/>
          </a:ln>
        </p:spPr>
      </p:cxnSp>
      <p:cxnSp>
        <p:nvCxnSpPr>
          <p:cNvPr id="296" name="Google Shape;296;p44"/>
          <p:cNvCxnSpPr>
            <a:stCxn id="284" idx="0"/>
            <a:endCxn id="288" idx="0"/>
          </p:cNvCxnSpPr>
          <p:nvPr/>
        </p:nvCxnSpPr>
        <p:spPr>
          <a:xfrm flipH="1" rot="5400000">
            <a:off x="5622525" y="908975"/>
            <a:ext cx="876000" cy="624600"/>
          </a:xfrm>
          <a:prstGeom prst="curvedConnector2">
            <a:avLst/>
          </a:prstGeom>
          <a:noFill/>
          <a:ln cap="flat" cmpd="sng" w="9525">
            <a:solidFill>
              <a:schemeClr val="dk2"/>
            </a:solidFill>
            <a:prstDash val="solid"/>
            <a:round/>
            <a:headEnd len="med" w="med" type="triangle"/>
            <a:tailEnd len="med" w="med" type="triangle"/>
          </a:ln>
        </p:spPr>
      </p:cxnSp>
      <p:sp>
        <p:nvSpPr>
          <p:cNvPr id="297" name="Google Shape;297;p44"/>
          <p:cNvSpPr txBox="1"/>
          <p:nvPr/>
        </p:nvSpPr>
        <p:spPr>
          <a:xfrm>
            <a:off x="6156375" y="783275"/>
            <a:ext cx="7767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HTTPS</a:t>
            </a:r>
            <a:endParaRPr>
              <a:latin typeface="Source Code Pro"/>
              <a:ea typeface="Source Code Pro"/>
              <a:cs typeface="Source Code Pro"/>
              <a:sym typeface="Source Code Pro"/>
            </a:endParaRPr>
          </a:p>
        </p:txBody>
      </p:sp>
      <p:sp>
        <p:nvSpPr>
          <p:cNvPr id="298" name="Google Shape;298;p44"/>
          <p:cNvSpPr txBox="1"/>
          <p:nvPr/>
        </p:nvSpPr>
        <p:spPr>
          <a:xfrm>
            <a:off x="1953513" y="3974025"/>
            <a:ext cx="7767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MQTT</a:t>
            </a:r>
            <a:endParaRPr>
              <a:latin typeface="Source Code Pro"/>
              <a:ea typeface="Source Code Pro"/>
              <a:cs typeface="Source Code Pro"/>
              <a:sym typeface="Source Code Pro"/>
            </a:endParaRPr>
          </a:p>
        </p:txBody>
      </p:sp>
      <p:sp>
        <p:nvSpPr>
          <p:cNvPr id="299" name="Google Shape;299;p44"/>
          <p:cNvSpPr txBox="1"/>
          <p:nvPr/>
        </p:nvSpPr>
        <p:spPr>
          <a:xfrm>
            <a:off x="4435600" y="3484325"/>
            <a:ext cx="7767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MQTT</a:t>
            </a:r>
            <a:endParaRPr>
              <a:latin typeface="Source Code Pro"/>
              <a:ea typeface="Source Code Pro"/>
              <a:cs typeface="Source Code Pro"/>
              <a:sym typeface="Source Code Pro"/>
            </a:endParaRPr>
          </a:p>
        </p:txBody>
      </p:sp>
      <p:sp>
        <p:nvSpPr>
          <p:cNvPr id="300" name="Google Shape;300;p44"/>
          <p:cNvSpPr txBox="1"/>
          <p:nvPr/>
        </p:nvSpPr>
        <p:spPr>
          <a:xfrm>
            <a:off x="5984475" y="2833300"/>
            <a:ext cx="7767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HTTP</a:t>
            </a:r>
            <a:endParaRPr>
              <a:latin typeface="Source Code Pro"/>
              <a:ea typeface="Source Code Pro"/>
              <a:cs typeface="Source Code Pro"/>
              <a:sym typeface="Source Code Pro"/>
            </a:endParaRPr>
          </a:p>
        </p:txBody>
      </p:sp>
      <p:pic>
        <p:nvPicPr>
          <p:cNvPr id="301" name="Google Shape;301;p44"/>
          <p:cNvPicPr preferRelativeResize="0"/>
          <p:nvPr/>
        </p:nvPicPr>
        <p:blipFill>
          <a:blip r:embed="rId9">
            <a:alphaModFix/>
          </a:blip>
          <a:stretch>
            <a:fillRect/>
          </a:stretch>
        </p:blipFill>
        <p:spPr>
          <a:xfrm>
            <a:off x="908950" y="1430988"/>
            <a:ext cx="1040012" cy="801000"/>
          </a:xfrm>
          <a:prstGeom prst="rect">
            <a:avLst/>
          </a:prstGeom>
          <a:noFill/>
          <a:ln>
            <a:noFill/>
          </a:ln>
        </p:spPr>
      </p:pic>
      <p:cxnSp>
        <p:nvCxnSpPr>
          <p:cNvPr id="302" name="Google Shape;302;p44"/>
          <p:cNvCxnSpPr>
            <a:stCxn id="301" idx="3"/>
            <a:endCxn id="287" idx="1"/>
          </p:cNvCxnSpPr>
          <p:nvPr/>
        </p:nvCxnSpPr>
        <p:spPr>
          <a:xfrm>
            <a:off x="1948962" y="1831488"/>
            <a:ext cx="3036300" cy="1221000"/>
          </a:xfrm>
          <a:prstGeom prst="straightConnector1">
            <a:avLst/>
          </a:prstGeom>
          <a:noFill/>
          <a:ln cap="flat" cmpd="sng" w="9525">
            <a:solidFill>
              <a:schemeClr val="dk2"/>
            </a:solidFill>
            <a:prstDash val="solid"/>
            <a:round/>
            <a:headEnd len="med" w="med" type="triangle"/>
            <a:tailEnd len="med" w="med" type="triangle"/>
          </a:ln>
        </p:spPr>
      </p:cxnSp>
      <p:sp>
        <p:nvSpPr>
          <p:cNvPr id="303" name="Google Shape;303;p44"/>
          <p:cNvSpPr txBox="1"/>
          <p:nvPr/>
        </p:nvSpPr>
        <p:spPr>
          <a:xfrm>
            <a:off x="3452275" y="2178000"/>
            <a:ext cx="7767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MQTT</a:t>
            </a:r>
            <a:endParaRPr>
              <a:latin typeface="Source Code Pro"/>
              <a:ea typeface="Source Code Pro"/>
              <a:cs typeface="Source Code Pro"/>
              <a:sym typeface="Source Code Pro"/>
            </a:endParaRPr>
          </a:p>
        </p:txBody>
      </p:sp>
      <p:pic>
        <p:nvPicPr>
          <p:cNvPr id="304" name="Google Shape;304;p44"/>
          <p:cNvPicPr preferRelativeResize="0"/>
          <p:nvPr/>
        </p:nvPicPr>
        <p:blipFill>
          <a:blip r:embed="rId10">
            <a:alphaModFix/>
          </a:blip>
          <a:stretch>
            <a:fillRect/>
          </a:stretch>
        </p:blipFill>
        <p:spPr>
          <a:xfrm>
            <a:off x="7907250" y="3725923"/>
            <a:ext cx="756300" cy="11689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45"/>
          <p:cNvSpPr txBox="1"/>
          <p:nvPr>
            <p:ph type="title"/>
          </p:nvPr>
        </p:nvSpPr>
        <p:spPr>
          <a:xfrm>
            <a:off x="1343250" y="292850"/>
            <a:ext cx="7489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MOSQUITTO</a:t>
            </a:r>
            <a:endParaRPr/>
          </a:p>
        </p:txBody>
      </p:sp>
      <p:sp>
        <p:nvSpPr>
          <p:cNvPr id="310" name="Google Shape;310;p45"/>
          <p:cNvSpPr txBox="1"/>
          <p:nvPr>
            <p:ph idx="1" type="body"/>
          </p:nvPr>
        </p:nvSpPr>
        <p:spPr>
          <a:xfrm>
            <a:off x="311700" y="1228675"/>
            <a:ext cx="4278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595959"/>
                </a:solidFill>
              </a:rPr>
              <a:t>MQTT</a:t>
            </a:r>
            <a:endParaRPr sz="1200">
              <a:solidFill>
                <a:srgbClr val="595959"/>
              </a:solidFill>
            </a:endParaRPr>
          </a:p>
          <a:p>
            <a:pPr indent="-304800" lvl="0" marL="457200" rtl="0" algn="l">
              <a:spcBef>
                <a:spcPts val="1800"/>
              </a:spcBef>
              <a:spcAft>
                <a:spcPts val="0"/>
              </a:spcAft>
              <a:buClr>
                <a:srgbClr val="595959"/>
              </a:buClr>
              <a:buSzPts val="1200"/>
              <a:buChar char="●"/>
            </a:pPr>
            <a:r>
              <a:rPr i="1" lang="en" sz="1200">
                <a:solidFill>
                  <a:srgbClr val="595959"/>
                </a:solidFill>
              </a:rPr>
              <a:t>Message Queueing Telemetry Transport</a:t>
            </a:r>
            <a:endParaRPr i="1"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Protocol de missatgeria especialment dissenyat per telemetria (</a:t>
            </a:r>
            <a:r>
              <a:rPr b="1" lang="en" sz="1200">
                <a:solidFill>
                  <a:srgbClr val="595959"/>
                </a:solidFill>
              </a:rPr>
              <a:t>sensors</a:t>
            </a:r>
            <a:r>
              <a:rPr lang="en" sz="1200">
                <a:solidFill>
                  <a:srgbClr val="595959"/>
                </a:solidFill>
              </a:rPr>
              <a:t>)</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Patró </a:t>
            </a:r>
            <a:r>
              <a:rPr b="1" lang="en" sz="1200">
                <a:solidFill>
                  <a:srgbClr val="595959"/>
                </a:solidFill>
              </a:rPr>
              <a:t>publish/subscribe</a:t>
            </a:r>
            <a:endParaRPr b="1"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Quality of Service (</a:t>
            </a:r>
            <a:r>
              <a:rPr b="1" lang="en" sz="1200">
                <a:solidFill>
                  <a:srgbClr val="595959"/>
                </a:solidFill>
              </a:rPr>
              <a:t>QoS</a:t>
            </a:r>
            <a:r>
              <a:rPr lang="en" sz="1200">
                <a:solidFill>
                  <a:srgbClr val="595959"/>
                </a:solidFill>
              </a:rPr>
              <a:t>)</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Distribuït (</a:t>
            </a:r>
            <a:r>
              <a:rPr i="1" lang="en" sz="1200">
                <a:solidFill>
                  <a:srgbClr val="595959"/>
                </a:solidFill>
              </a:rPr>
              <a:t>bridging</a:t>
            </a:r>
            <a:r>
              <a:rPr lang="en" sz="1200">
                <a:solidFill>
                  <a:srgbClr val="595959"/>
                </a:solidFill>
              </a:rPr>
              <a:t>)</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Open Specification</a:t>
            </a:r>
            <a:endParaRPr sz="1200">
              <a:solidFill>
                <a:srgbClr val="595959"/>
              </a:solidFill>
            </a:endParaRPr>
          </a:p>
          <a:p>
            <a:pPr indent="0" lvl="0" marL="0" rtl="0" algn="l">
              <a:spcBef>
                <a:spcPts val="1800"/>
              </a:spcBef>
              <a:spcAft>
                <a:spcPts val="0"/>
              </a:spcAft>
              <a:buNone/>
            </a:pPr>
            <a:r>
              <a:rPr lang="en" sz="1200">
                <a:solidFill>
                  <a:srgbClr val="595959"/>
                </a:solidFill>
              </a:rPr>
              <a:t>Mosquitto</a:t>
            </a:r>
            <a:endParaRPr sz="1200">
              <a:solidFill>
                <a:srgbClr val="595959"/>
              </a:solidFill>
            </a:endParaRPr>
          </a:p>
          <a:p>
            <a:pPr indent="-304800" lvl="0" marL="457200" rtl="0" algn="l">
              <a:spcBef>
                <a:spcPts val="1800"/>
              </a:spcBef>
              <a:spcAft>
                <a:spcPts val="0"/>
              </a:spcAft>
              <a:buClr>
                <a:srgbClr val="595959"/>
              </a:buClr>
              <a:buSzPts val="1200"/>
              <a:buChar char="●"/>
            </a:pPr>
            <a:r>
              <a:rPr lang="en" sz="1200">
                <a:solidFill>
                  <a:srgbClr val="595959"/>
                </a:solidFill>
              </a:rPr>
              <a:t>Broker MQTT</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Open Source</a:t>
            </a:r>
            <a:endParaRPr sz="1200">
              <a:solidFill>
                <a:srgbClr val="595959"/>
              </a:solidFill>
            </a:endParaRPr>
          </a:p>
          <a:p>
            <a:pPr indent="0" lvl="0" marL="0" rtl="0" algn="l">
              <a:spcBef>
                <a:spcPts val="1800"/>
              </a:spcBef>
              <a:spcAft>
                <a:spcPts val="1800"/>
              </a:spcAft>
              <a:buNone/>
            </a:pPr>
            <a:r>
              <a:t/>
            </a:r>
            <a:endParaRPr sz="1200">
              <a:solidFill>
                <a:srgbClr val="595959"/>
              </a:solidFill>
            </a:endParaRPr>
          </a:p>
        </p:txBody>
      </p:sp>
      <p:pic>
        <p:nvPicPr>
          <p:cNvPr id="311" name="Google Shape;311;p45"/>
          <p:cNvPicPr preferRelativeResize="0"/>
          <p:nvPr/>
        </p:nvPicPr>
        <p:blipFill>
          <a:blip r:embed="rId3">
            <a:alphaModFix/>
          </a:blip>
          <a:stretch>
            <a:fillRect/>
          </a:stretch>
        </p:blipFill>
        <p:spPr>
          <a:xfrm>
            <a:off x="344975" y="292850"/>
            <a:ext cx="813188" cy="801000"/>
          </a:xfrm>
          <a:prstGeom prst="rect">
            <a:avLst/>
          </a:prstGeom>
          <a:noFill/>
          <a:ln>
            <a:noFill/>
          </a:ln>
        </p:spPr>
      </p:pic>
      <p:pic>
        <p:nvPicPr>
          <p:cNvPr id="312" name="Google Shape;312;p45"/>
          <p:cNvPicPr preferRelativeResize="0"/>
          <p:nvPr/>
        </p:nvPicPr>
        <p:blipFill>
          <a:blip r:embed="rId4">
            <a:alphaModFix/>
          </a:blip>
          <a:stretch>
            <a:fillRect/>
          </a:stretch>
        </p:blipFill>
        <p:spPr>
          <a:xfrm>
            <a:off x="5003250" y="2263825"/>
            <a:ext cx="3829050" cy="2305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6"/>
          <p:cNvSpPr txBox="1"/>
          <p:nvPr>
            <p:ph idx="1" type="body"/>
          </p:nvPr>
        </p:nvSpPr>
        <p:spPr>
          <a:xfrm>
            <a:off x="311700" y="1228675"/>
            <a:ext cx="4278600" cy="3340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595959"/>
              </a:buClr>
              <a:buSzPts val="1200"/>
              <a:buChar char="●"/>
            </a:pPr>
            <a:r>
              <a:rPr lang="en" sz="1200">
                <a:solidFill>
                  <a:srgbClr val="595959"/>
                </a:solidFill>
              </a:rPr>
              <a:t>Aplicatiu BI visual (drag &amp; drop)</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Lògica basada en </a:t>
            </a:r>
            <a:r>
              <a:rPr b="1" lang="en" sz="1200">
                <a:solidFill>
                  <a:srgbClr val="595959"/>
                </a:solidFill>
              </a:rPr>
              <a:t>nodes i fluxes</a:t>
            </a:r>
            <a:endParaRPr b="1"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Basat en node.js (~javascript)</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Suport MQTT per defecte</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Open source</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Comunitat gran i activa</a:t>
            </a:r>
            <a:endParaRPr sz="1200">
              <a:solidFill>
                <a:srgbClr val="595959"/>
              </a:solidFill>
            </a:endParaRPr>
          </a:p>
          <a:p>
            <a:pPr indent="-304800" lvl="0" marL="457200" rtl="0" algn="l">
              <a:spcBef>
                <a:spcPts val="0"/>
              </a:spcBef>
              <a:spcAft>
                <a:spcPts val="0"/>
              </a:spcAft>
              <a:buClr>
                <a:srgbClr val="595959"/>
              </a:buClr>
              <a:buSzPts val="1200"/>
              <a:buChar char="●"/>
            </a:pPr>
            <a:r>
              <a:rPr b="1" lang="en" sz="1200">
                <a:solidFill>
                  <a:srgbClr val="595959"/>
                </a:solidFill>
              </a:rPr>
              <a:t>Aplicatiu web</a:t>
            </a:r>
            <a:endParaRPr b="1" sz="1200">
              <a:solidFill>
                <a:srgbClr val="595959"/>
              </a:solidFill>
            </a:endParaRPr>
          </a:p>
        </p:txBody>
      </p:sp>
      <p:pic>
        <p:nvPicPr>
          <p:cNvPr id="318" name="Google Shape;318;p46"/>
          <p:cNvPicPr preferRelativeResize="0"/>
          <p:nvPr/>
        </p:nvPicPr>
        <p:blipFill>
          <a:blip r:embed="rId3">
            <a:alphaModFix/>
          </a:blip>
          <a:stretch>
            <a:fillRect/>
          </a:stretch>
        </p:blipFill>
        <p:spPr>
          <a:xfrm>
            <a:off x="4583400" y="1856650"/>
            <a:ext cx="4248900" cy="2712214"/>
          </a:xfrm>
          <a:prstGeom prst="rect">
            <a:avLst/>
          </a:prstGeom>
          <a:noFill/>
          <a:ln>
            <a:noFill/>
          </a:ln>
        </p:spPr>
      </p:pic>
      <p:pic>
        <p:nvPicPr>
          <p:cNvPr id="319" name="Google Shape;319;p46"/>
          <p:cNvPicPr preferRelativeResize="0"/>
          <p:nvPr/>
        </p:nvPicPr>
        <p:blipFill>
          <a:blip r:embed="rId4">
            <a:alphaModFix/>
          </a:blip>
          <a:stretch>
            <a:fillRect/>
          </a:stretch>
        </p:blipFill>
        <p:spPr>
          <a:xfrm>
            <a:off x="526950" y="3015288"/>
            <a:ext cx="3848100" cy="1362075"/>
          </a:xfrm>
          <a:prstGeom prst="rect">
            <a:avLst/>
          </a:prstGeom>
          <a:noFill/>
          <a:ln>
            <a:noFill/>
          </a:ln>
        </p:spPr>
      </p:pic>
      <p:sp>
        <p:nvSpPr>
          <p:cNvPr id="320" name="Google Shape;320;p46"/>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Node-RED</a:t>
            </a:r>
            <a:endParaRPr/>
          </a:p>
        </p:txBody>
      </p:sp>
      <p:pic>
        <p:nvPicPr>
          <p:cNvPr id="321" name="Google Shape;321;p46"/>
          <p:cNvPicPr preferRelativeResize="0"/>
          <p:nvPr/>
        </p:nvPicPr>
        <p:blipFill>
          <a:blip r:embed="rId5">
            <a:alphaModFix/>
          </a:blip>
          <a:stretch>
            <a:fillRect/>
          </a:stretch>
        </p:blipFill>
        <p:spPr>
          <a:xfrm>
            <a:off x="311700" y="292852"/>
            <a:ext cx="801000" cy="801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7"/>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Node-RED</a:t>
            </a:r>
            <a:endParaRPr/>
          </a:p>
        </p:txBody>
      </p:sp>
      <p:pic>
        <p:nvPicPr>
          <p:cNvPr id="327" name="Google Shape;327;p47"/>
          <p:cNvPicPr preferRelativeResize="0"/>
          <p:nvPr/>
        </p:nvPicPr>
        <p:blipFill>
          <a:blip r:embed="rId3">
            <a:alphaModFix/>
          </a:blip>
          <a:stretch>
            <a:fillRect/>
          </a:stretch>
        </p:blipFill>
        <p:spPr>
          <a:xfrm>
            <a:off x="311700" y="292852"/>
            <a:ext cx="801000" cy="801000"/>
          </a:xfrm>
          <a:prstGeom prst="rect">
            <a:avLst/>
          </a:prstGeom>
          <a:noFill/>
          <a:ln>
            <a:noFill/>
          </a:ln>
        </p:spPr>
      </p:pic>
      <p:pic>
        <p:nvPicPr>
          <p:cNvPr id="328" name="Google Shape;328;p47"/>
          <p:cNvPicPr preferRelativeResize="0"/>
          <p:nvPr/>
        </p:nvPicPr>
        <p:blipFill>
          <a:blip r:embed="rId4">
            <a:alphaModFix/>
          </a:blip>
          <a:stretch>
            <a:fillRect/>
          </a:stretch>
        </p:blipFill>
        <p:spPr>
          <a:xfrm>
            <a:off x="1274063" y="1224500"/>
            <a:ext cx="6595866" cy="3744849"/>
          </a:xfrm>
          <a:prstGeom prst="rect">
            <a:avLst/>
          </a:prstGeom>
          <a:noFill/>
          <a:ln>
            <a:noFill/>
          </a:ln>
        </p:spPr>
      </p:pic>
      <p:cxnSp>
        <p:nvCxnSpPr>
          <p:cNvPr id="329" name="Google Shape;329;p47"/>
          <p:cNvCxnSpPr/>
          <p:nvPr/>
        </p:nvCxnSpPr>
        <p:spPr>
          <a:xfrm flipH="1" rot="10800000">
            <a:off x="837000" y="2749350"/>
            <a:ext cx="642900" cy="92400"/>
          </a:xfrm>
          <a:prstGeom prst="straightConnector1">
            <a:avLst/>
          </a:prstGeom>
          <a:noFill/>
          <a:ln cap="flat" cmpd="sng" w="19050">
            <a:solidFill>
              <a:schemeClr val="accent5"/>
            </a:solidFill>
            <a:prstDash val="solid"/>
            <a:round/>
            <a:headEnd len="med" w="med" type="none"/>
            <a:tailEnd len="med" w="med" type="triangle"/>
          </a:ln>
        </p:spPr>
      </p:cxnSp>
      <p:cxnSp>
        <p:nvCxnSpPr>
          <p:cNvPr id="330" name="Google Shape;330;p47"/>
          <p:cNvCxnSpPr>
            <a:stCxn id="331" idx="1"/>
          </p:cNvCxnSpPr>
          <p:nvPr/>
        </p:nvCxnSpPr>
        <p:spPr>
          <a:xfrm flipH="1">
            <a:off x="4838600" y="910525"/>
            <a:ext cx="594900" cy="1171500"/>
          </a:xfrm>
          <a:prstGeom prst="straightConnector1">
            <a:avLst/>
          </a:prstGeom>
          <a:noFill/>
          <a:ln cap="flat" cmpd="sng" w="19050">
            <a:solidFill>
              <a:schemeClr val="accent5"/>
            </a:solidFill>
            <a:prstDash val="solid"/>
            <a:round/>
            <a:headEnd len="med" w="med" type="none"/>
            <a:tailEnd len="med" w="med" type="triangle"/>
          </a:ln>
        </p:spPr>
      </p:cxnSp>
      <p:cxnSp>
        <p:nvCxnSpPr>
          <p:cNvPr id="332" name="Google Shape;332;p47"/>
          <p:cNvCxnSpPr>
            <a:stCxn id="333" idx="3"/>
          </p:cNvCxnSpPr>
          <p:nvPr/>
        </p:nvCxnSpPr>
        <p:spPr>
          <a:xfrm>
            <a:off x="957600" y="4087975"/>
            <a:ext cx="1596000" cy="243000"/>
          </a:xfrm>
          <a:prstGeom prst="straightConnector1">
            <a:avLst/>
          </a:prstGeom>
          <a:noFill/>
          <a:ln cap="flat" cmpd="sng" w="19050">
            <a:solidFill>
              <a:schemeClr val="accent5"/>
            </a:solidFill>
            <a:prstDash val="solid"/>
            <a:round/>
            <a:headEnd len="med" w="med" type="none"/>
            <a:tailEnd len="med" w="med" type="triangle"/>
          </a:ln>
        </p:spPr>
      </p:cxnSp>
      <p:cxnSp>
        <p:nvCxnSpPr>
          <p:cNvPr id="334" name="Google Shape;334;p47"/>
          <p:cNvCxnSpPr>
            <a:stCxn id="335" idx="1"/>
          </p:cNvCxnSpPr>
          <p:nvPr/>
        </p:nvCxnSpPr>
        <p:spPr>
          <a:xfrm rot="10800000">
            <a:off x="7364325" y="2160050"/>
            <a:ext cx="697800" cy="908400"/>
          </a:xfrm>
          <a:prstGeom prst="straightConnector1">
            <a:avLst/>
          </a:prstGeom>
          <a:noFill/>
          <a:ln cap="flat" cmpd="sng" w="19050">
            <a:solidFill>
              <a:schemeClr val="accent5"/>
            </a:solidFill>
            <a:prstDash val="solid"/>
            <a:round/>
            <a:headEnd len="med" w="med" type="none"/>
            <a:tailEnd len="med" w="med" type="triangle"/>
          </a:ln>
        </p:spPr>
      </p:cxnSp>
      <p:sp>
        <p:nvSpPr>
          <p:cNvPr id="336" name="Google Shape;336;p47"/>
          <p:cNvSpPr txBox="1"/>
          <p:nvPr/>
        </p:nvSpPr>
        <p:spPr>
          <a:xfrm>
            <a:off x="208275" y="2459338"/>
            <a:ext cx="801000" cy="5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alibri"/>
                <a:ea typeface="Calibri"/>
                <a:cs typeface="Calibri"/>
                <a:sym typeface="Calibri"/>
              </a:rPr>
              <a:t>Biblioteca</a:t>
            </a:r>
            <a:r>
              <a:rPr b="1" lang="en" sz="1000">
                <a:latin typeface="Calibri"/>
                <a:ea typeface="Calibri"/>
                <a:cs typeface="Calibri"/>
                <a:sym typeface="Calibri"/>
              </a:rPr>
              <a:t> de nodes</a:t>
            </a:r>
            <a:endParaRPr b="1" sz="1000">
              <a:latin typeface="Calibri"/>
              <a:ea typeface="Calibri"/>
              <a:cs typeface="Calibri"/>
              <a:sym typeface="Calibri"/>
            </a:endParaRPr>
          </a:p>
        </p:txBody>
      </p:sp>
      <p:sp>
        <p:nvSpPr>
          <p:cNvPr id="333" name="Google Shape;333;p47"/>
          <p:cNvSpPr txBox="1"/>
          <p:nvPr/>
        </p:nvSpPr>
        <p:spPr>
          <a:xfrm>
            <a:off x="311700" y="3823225"/>
            <a:ext cx="645900" cy="5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alibri"/>
                <a:ea typeface="Calibri"/>
                <a:cs typeface="Calibri"/>
                <a:sym typeface="Calibri"/>
              </a:rPr>
              <a:t>Espai de treball</a:t>
            </a:r>
            <a:endParaRPr b="1" sz="1000">
              <a:latin typeface="Calibri"/>
              <a:ea typeface="Calibri"/>
              <a:cs typeface="Calibri"/>
              <a:sym typeface="Calibri"/>
            </a:endParaRPr>
          </a:p>
        </p:txBody>
      </p:sp>
      <p:sp>
        <p:nvSpPr>
          <p:cNvPr id="331" name="Google Shape;331;p47"/>
          <p:cNvSpPr txBox="1"/>
          <p:nvPr/>
        </p:nvSpPr>
        <p:spPr>
          <a:xfrm>
            <a:off x="5433500" y="645775"/>
            <a:ext cx="1037700" cy="5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alibri"/>
                <a:ea typeface="Calibri"/>
                <a:cs typeface="Calibri"/>
                <a:sym typeface="Calibri"/>
              </a:rPr>
              <a:t>Selector d’espai de treball</a:t>
            </a:r>
            <a:endParaRPr b="1" sz="1000">
              <a:latin typeface="Calibri"/>
              <a:ea typeface="Calibri"/>
              <a:cs typeface="Calibri"/>
              <a:sym typeface="Calibri"/>
            </a:endParaRPr>
          </a:p>
        </p:txBody>
      </p:sp>
      <p:sp>
        <p:nvSpPr>
          <p:cNvPr id="335" name="Google Shape;335;p47"/>
          <p:cNvSpPr txBox="1"/>
          <p:nvPr/>
        </p:nvSpPr>
        <p:spPr>
          <a:xfrm>
            <a:off x="8062125" y="2803700"/>
            <a:ext cx="801000" cy="5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alibri"/>
                <a:ea typeface="Calibri"/>
                <a:cs typeface="Calibri"/>
                <a:sym typeface="Calibri"/>
              </a:rPr>
              <a:t>Informació del node seleccionat</a:t>
            </a:r>
            <a:endParaRPr b="1" sz="1000">
              <a:latin typeface="Calibri"/>
              <a:ea typeface="Calibri"/>
              <a:cs typeface="Calibri"/>
              <a:sym typeface="Calibri"/>
            </a:endParaRPr>
          </a:p>
        </p:txBody>
      </p:sp>
      <p:sp>
        <p:nvSpPr>
          <p:cNvPr id="337" name="Google Shape;337;p47"/>
          <p:cNvSpPr txBox="1"/>
          <p:nvPr/>
        </p:nvSpPr>
        <p:spPr>
          <a:xfrm>
            <a:off x="8062125" y="3774875"/>
            <a:ext cx="882600" cy="7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alibri"/>
                <a:ea typeface="Calibri"/>
                <a:cs typeface="Calibri"/>
                <a:sym typeface="Calibri"/>
              </a:rPr>
              <a:t>Zona d’informació i missatges de depuració</a:t>
            </a:r>
            <a:endParaRPr b="1" sz="1000">
              <a:latin typeface="Calibri"/>
              <a:ea typeface="Calibri"/>
              <a:cs typeface="Calibri"/>
              <a:sym typeface="Calibri"/>
            </a:endParaRPr>
          </a:p>
        </p:txBody>
      </p:sp>
      <p:cxnSp>
        <p:nvCxnSpPr>
          <p:cNvPr id="338" name="Google Shape;338;p47"/>
          <p:cNvCxnSpPr>
            <a:stCxn id="337" idx="1"/>
          </p:cNvCxnSpPr>
          <p:nvPr/>
        </p:nvCxnSpPr>
        <p:spPr>
          <a:xfrm rot="10800000">
            <a:off x="6986325" y="4126625"/>
            <a:ext cx="1075800" cy="31500"/>
          </a:xfrm>
          <a:prstGeom prst="straightConnector1">
            <a:avLst/>
          </a:prstGeom>
          <a:noFill/>
          <a:ln cap="flat" cmpd="sng" w="19050">
            <a:solidFill>
              <a:schemeClr val="accent5"/>
            </a:solidFill>
            <a:prstDash val="solid"/>
            <a:round/>
            <a:headEnd len="med" w="med" type="none"/>
            <a:tailEnd len="med" w="med" type="triangle"/>
          </a:ln>
        </p:spPr>
      </p:cxnSp>
      <p:sp>
        <p:nvSpPr>
          <p:cNvPr id="339" name="Google Shape;339;p47"/>
          <p:cNvSpPr txBox="1"/>
          <p:nvPr/>
        </p:nvSpPr>
        <p:spPr>
          <a:xfrm>
            <a:off x="3989900" y="841750"/>
            <a:ext cx="568200" cy="2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alibri"/>
                <a:ea typeface="Calibri"/>
                <a:cs typeface="Calibri"/>
                <a:sym typeface="Calibri"/>
              </a:rPr>
              <a:t>Fluxe</a:t>
            </a:r>
            <a:endParaRPr b="1" sz="1000">
              <a:latin typeface="Calibri"/>
              <a:ea typeface="Calibri"/>
              <a:cs typeface="Calibri"/>
              <a:sym typeface="Calibri"/>
            </a:endParaRPr>
          </a:p>
        </p:txBody>
      </p:sp>
      <p:sp>
        <p:nvSpPr>
          <p:cNvPr id="340" name="Google Shape;340;p47"/>
          <p:cNvSpPr txBox="1"/>
          <p:nvPr/>
        </p:nvSpPr>
        <p:spPr>
          <a:xfrm>
            <a:off x="2989000" y="841750"/>
            <a:ext cx="568200" cy="2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alibri"/>
                <a:ea typeface="Calibri"/>
                <a:cs typeface="Calibri"/>
                <a:sym typeface="Calibri"/>
              </a:rPr>
              <a:t>Node</a:t>
            </a:r>
            <a:endParaRPr b="1" sz="1000">
              <a:latin typeface="Calibri"/>
              <a:ea typeface="Calibri"/>
              <a:cs typeface="Calibri"/>
              <a:sym typeface="Calibri"/>
            </a:endParaRPr>
          </a:p>
        </p:txBody>
      </p:sp>
      <p:cxnSp>
        <p:nvCxnSpPr>
          <p:cNvPr id="341" name="Google Shape;341;p47"/>
          <p:cNvCxnSpPr>
            <a:stCxn id="340" idx="2"/>
          </p:cNvCxnSpPr>
          <p:nvPr/>
        </p:nvCxnSpPr>
        <p:spPr>
          <a:xfrm flipH="1">
            <a:off x="2967100" y="1139050"/>
            <a:ext cx="306000" cy="1320300"/>
          </a:xfrm>
          <a:prstGeom prst="straightConnector1">
            <a:avLst/>
          </a:prstGeom>
          <a:noFill/>
          <a:ln cap="flat" cmpd="sng" w="19050">
            <a:solidFill>
              <a:schemeClr val="accent5"/>
            </a:solidFill>
            <a:prstDash val="solid"/>
            <a:round/>
            <a:headEnd len="med" w="med" type="none"/>
            <a:tailEnd len="med" w="med" type="triangle"/>
          </a:ln>
        </p:spPr>
      </p:cxnSp>
      <p:cxnSp>
        <p:nvCxnSpPr>
          <p:cNvPr id="342" name="Google Shape;342;p47"/>
          <p:cNvCxnSpPr>
            <a:stCxn id="339" idx="2"/>
          </p:cNvCxnSpPr>
          <p:nvPr/>
        </p:nvCxnSpPr>
        <p:spPr>
          <a:xfrm flipH="1">
            <a:off x="3917600" y="1139050"/>
            <a:ext cx="356400" cy="1226100"/>
          </a:xfrm>
          <a:prstGeom prst="straightConnector1">
            <a:avLst/>
          </a:prstGeom>
          <a:noFill/>
          <a:ln cap="flat" cmpd="sng" w="19050">
            <a:solidFill>
              <a:schemeClr val="accent5"/>
            </a:solidFill>
            <a:prstDash val="solid"/>
            <a:round/>
            <a:headEnd len="med" w="med" type="none"/>
            <a:tailEnd len="med" w="med" type="triangle"/>
          </a:ln>
        </p:spPr>
      </p:cxnSp>
      <p:sp>
        <p:nvSpPr>
          <p:cNvPr id="343" name="Google Shape;343;p47"/>
          <p:cNvSpPr txBox="1"/>
          <p:nvPr/>
        </p:nvSpPr>
        <p:spPr>
          <a:xfrm>
            <a:off x="280875" y="1416988"/>
            <a:ext cx="801000" cy="5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alibri"/>
                <a:ea typeface="Calibri"/>
                <a:cs typeface="Calibri"/>
                <a:sym typeface="Calibri"/>
              </a:rPr>
              <a:t>Cercador</a:t>
            </a:r>
            <a:r>
              <a:rPr b="1" lang="en" sz="1000">
                <a:latin typeface="Calibri"/>
                <a:ea typeface="Calibri"/>
                <a:cs typeface="Calibri"/>
                <a:sym typeface="Calibri"/>
              </a:rPr>
              <a:t> de nodes</a:t>
            </a:r>
            <a:endParaRPr b="1" sz="1000">
              <a:latin typeface="Calibri"/>
              <a:ea typeface="Calibri"/>
              <a:cs typeface="Calibri"/>
              <a:sym typeface="Calibri"/>
            </a:endParaRPr>
          </a:p>
        </p:txBody>
      </p:sp>
      <p:cxnSp>
        <p:nvCxnSpPr>
          <p:cNvPr id="344" name="Google Shape;344;p47"/>
          <p:cNvCxnSpPr/>
          <p:nvPr/>
        </p:nvCxnSpPr>
        <p:spPr>
          <a:xfrm>
            <a:off x="803250" y="1863000"/>
            <a:ext cx="769500" cy="222900"/>
          </a:xfrm>
          <a:prstGeom prst="straightConnector1">
            <a:avLst/>
          </a:prstGeom>
          <a:noFill/>
          <a:ln cap="flat" cmpd="sng" w="19050">
            <a:solidFill>
              <a:schemeClr val="accent5"/>
            </a:solidFill>
            <a:prstDash val="solid"/>
            <a:round/>
            <a:headEnd len="med" w="med" type="none"/>
            <a:tailEnd len="med" w="med" type="triangle"/>
          </a:ln>
        </p:spPr>
      </p:cxnSp>
      <p:sp>
        <p:nvSpPr>
          <p:cNvPr id="345" name="Google Shape;345;p47"/>
          <p:cNvSpPr txBox="1"/>
          <p:nvPr/>
        </p:nvSpPr>
        <p:spPr>
          <a:xfrm>
            <a:off x="8062125" y="2222700"/>
            <a:ext cx="882600" cy="5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alibri"/>
                <a:ea typeface="Calibri"/>
                <a:cs typeface="Calibri"/>
                <a:sym typeface="Calibri"/>
              </a:rPr>
              <a:t>Missatges de depuració</a:t>
            </a:r>
            <a:endParaRPr b="1" sz="1000">
              <a:latin typeface="Calibri"/>
              <a:ea typeface="Calibri"/>
              <a:cs typeface="Calibri"/>
              <a:sym typeface="Calibri"/>
            </a:endParaRPr>
          </a:p>
        </p:txBody>
      </p:sp>
      <p:cxnSp>
        <p:nvCxnSpPr>
          <p:cNvPr id="346" name="Google Shape;346;p47"/>
          <p:cNvCxnSpPr>
            <a:stCxn id="345" idx="1"/>
          </p:cNvCxnSpPr>
          <p:nvPr/>
        </p:nvCxnSpPr>
        <p:spPr>
          <a:xfrm rot="10800000">
            <a:off x="7546425" y="2146350"/>
            <a:ext cx="515700" cy="341100"/>
          </a:xfrm>
          <a:prstGeom prst="straightConnector1">
            <a:avLst/>
          </a:prstGeom>
          <a:noFill/>
          <a:ln cap="flat" cmpd="sng" w="19050">
            <a:solidFill>
              <a:schemeClr val="accent5"/>
            </a:solidFill>
            <a:prstDash val="solid"/>
            <a:round/>
            <a:headEnd len="med" w="med" type="none"/>
            <a:tailEnd len="med" w="med" type="triangle"/>
          </a:ln>
        </p:spPr>
      </p:cxnSp>
      <p:sp>
        <p:nvSpPr>
          <p:cNvPr id="347" name="Google Shape;347;p47"/>
          <p:cNvSpPr txBox="1"/>
          <p:nvPr/>
        </p:nvSpPr>
        <p:spPr>
          <a:xfrm>
            <a:off x="8062125" y="1175263"/>
            <a:ext cx="972300" cy="5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alibri"/>
                <a:ea typeface="Calibri"/>
                <a:cs typeface="Calibri"/>
                <a:sym typeface="Calibri"/>
              </a:rPr>
              <a:t>Desplegament de canvis</a:t>
            </a:r>
            <a:endParaRPr b="1" sz="1000">
              <a:latin typeface="Calibri"/>
              <a:ea typeface="Calibri"/>
              <a:cs typeface="Calibri"/>
              <a:sym typeface="Calibri"/>
            </a:endParaRPr>
          </a:p>
        </p:txBody>
      </p:sp>
      <p:cxnSp>
        <p:nvCxnSpPr>
          <p:cNvPr id="348" name="Google Shape;348;p47"/>
          <p:cNvCxnSpPr>
            <a:stCxn id="347" idx="1"/>
          </p:cNvCxnSpPr>
          <p:nvPr/>
        </p:nvCxnSpPr>
        <p:spPr>
          <a:xfrm flipH="1">
            <a:off x="7134825" y="1440013"/>
            <a:ext cx="927300" cy="436500"/>
          </a:xfrm>
          <a:prstGeom prst="straightConnector1">
            <a:avLst/>
          </a:prstGeom>
          <a:noFill/>
          <a:ln cap="flat" cmpd="sng" w="19050">
            <a:solidFill>
              <a:schemeClr val="accent5"/>
            </a:solidFill>
            <a:prstDash val="solid"/>
            <a:round/>
            <a:headEnd len="med" w="med" type="none"/>
            <a:tailEnd len="med" w="med" type="triangle"/>
          </a:ln>
        </p:spPr>
      </p:cxnSp>
      <p:sp>
        <p:nvSpPr>
          <p:cNvPr id="349" name="Google Shape;349;p47"/>
          <p:cNvSpPr txBox="1"/>
          <p:nvPr/>
        </p:nvSpPr>
        <p:spPr>
          <a:xfrm>
            <a:off x="8062125" y="1745513"/>
            <a:ext cx="882600" cy="5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Calibri"/>
                <a:ea typeface="Calibri"/>
                <a:cs typeface="Calibri"/>
                <a:sym typeface="Calibri"/>
              </a:rPr>
              <a:t>Configuració</a:t>
            </a:r>
            <a:endParaRPr b="1" sz="1000">
              <a:latin typeface="Calibri"/>
              <a:ea typeface="Calibri"/>
              <a:cs typeface="Calibri"/>
              <a:sym typeface="Calibri"/>
            </a:endParaRPr>
          </a:p>
        </p:txBody>
      </p:sp>
      <p:cxnSp>
        <p:nvCxnSpPr>
          <p:cNvPr id="350" name="Google Shape;350;p47"/>
          <p:cNvCxnSpPr>
            <a:stCxn id="349" idx="1"/>
          </p:cNvCxnSpPr>
          <p:nvPr/>
        </p:nvCxnSpPr>
        <p:spPr>
          <a:xfrm rot="10800000">
            <a:off x="7647825" y="1923863"/>
            <a:ext cx="414300" cy="86400"/>
          </a:xfrm>
          <a:prstGeom prst="straightConnector1">
            <a:avLst/>
          </a:prstGeom>
          <a:noFill/>
          <a:ln cap="flat" cmpd="sng" w="19050">
            <a:solidFill>
              <a:schemeClr val="accent5"/>
            </a:solidFill>
            <a:prstDash val="solid"/>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8"/>
          <p:cNvSpPr txBox="1"/>
          <p:nvPr>
            <p:ph idx="1" type="body"/>
          </p:nvPr>
        </p:nvSpPr>
        <p:spPr>
          <a:xfrm>
            <a:off x="311700" y="1228675"/>
            <a:ext cx="4454700" cy="33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p>
          <a:p>
            <a:pPr indent="-304800" lvl="0" marL="457200" rtl="0" algn="l">
              <a:spcBef>
                <a:spcPts val="1600"/>
              </a:spcBef>
              <a:spcAft>
                <a:spcPts val="0"/>
              </a:spcAft>
              <a:buSzPts val="1200"/>
              <a:buChar char="●"/>
            </a:pPr>
            <a:r>
              <a:rPr lang="en" sz="1200"/>
              <a:t>o</a:t>
            </a:r>
            <a:r>
              <a:rPr lang="en" sz="1200"/>
              <a:t>bjecte que es passa d’un node a un altre</a:t>
            </a:r>
            <a:endParaRPr sz="1200"/>
          </a:p>
          <a:p>
            <a:pPr indent="-304800" lvl="0" marL="457200" rtl="0" algn="l">
              <a:spcBef>
                <a:spcPts val="0"/>
              </a:spcBef>
              <a:spcAft>
                <a:spcPts val="0"/>
              </a:spcAft>
              <a:buSzPts val="1200"/>
              <a:buChar char="●"/>
            </a:pPr>
            <a:r>
              <a:rPr lang="en" sz="1200"/>
              <a:t>acostuma a estar en format </a:t>
            </a:r>
            <a:r>
              <a:rPr b="1" lang="en" sz="1200"/>
              <a:t>JSON</a:t>
            </a:r>
            <a:endParaRPr sz="1200"/>
          </a:p>
          <a:p>
            <a:pPr indent="-304800" lvl="0" marL="457200" rtl="0" algn="l">
              <a:spcBef>
                <a:spcPts val="0"/>
              </a:spcBef>
              <a:spcAft>
                <a:spcPts val="0"/>
              </a:spcAft>
              <a:buSzPts val="1200"/>
              <a:buChar char="●"/>
            </a:pPr>
            <a:r>
              <a:rPr lang="en" sz="1200"/>
              <a:t>estructura i propietats arbitràries, però</a:t>
            </a:r>
            <a:endParaRPr sz="1200"/>
          </a:p>
          <a:p>
            <a:pPr indent="-304800" lvl="0" marL="457200" rtl="0" algn="l">
              <a:spcBef>
                <a:spcPts val="0"/>
              </a:spcBef>
              <a:spcAft>
                <a:spcPts val="0"/>
              </a:spcAft>
              <a:buSzPts val="1200"/>
              <a:buChar char="●"/>
            </a:pPr>
            <a:r>
              <a:rPr lang="en" sz="1200"/>
              <a:t>sovint presenta un </a:t>
            </a:r>
            <a:r>
              <a:rPr b="1" lang="en" sz="1200"/>
              <a:t>topic</a:t>
            </a:r>
            <a:r>
              <a:rPr lang="en" sz="1200"/>
              <a:t> i un </a:t>
            </a:r>
            <a:r>
              <a:rPr b="1" lang="en" sz="1200"/>
              <a:t>payload</a:t>
            </a:r>
            <a:endParaRPr b="1" sz="1200"/>
          </a:p>
          <a:p>
            <a:pPr indent="-304800" lvl="0" marL="457200" rtl="0" algn="l">
              <a:spcBef>
                <a:spcPts val="0"/>
              </a:spcBef>
              <a:spcAft>
                <a:spcPts val="0"/>
              </a:spcAft>
              <a:buSzPts val="1200"/>
              <a:buChar char="●"/>
            </a:pPr>
            <a:r>
              <a:rPr lang="en" sz="1200"/>
              <a:t>de vegades conté informació de configuració pels nodes</a:t>
            </a:r>
            <a:endParaRPr sz="1200"/>
          </a:p>
          <a:p>
            <a:pPr indent="0" lvl="0" marL="45720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356" name="Google Shape;356;p48"/>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Node-RED - MISSATGE</a:t>
            </a:r>
            <a:endParaRPr/>
          </a:p>
        </p:txBody>
      </p:sp>
      <p:pic>
        <p:nvPicPr>
          <p:cNvPr id="357" name="Google Shape;357;p48"/>
          <p:cNvPicPr preferRelativeResize="0"/>
          <p:nvPr/>
        </p:nvPicPr>
        <p:blipFill>
          <a:blip r:embed="rId3">
            <a:alphaModFix/>
          </a:blip>
          <a:stretch>
            <a:fillRect/>
          </a:stretch>
        </p:blipFill>
        <p:spPr>
          <a:xfrm>
            <a:off x="311700" y="292852"/>
            <a:ext cx="801000" cy="801000"/>
          </a:xfrm>
          <a:prstGeom prst="rect">
            <a:avLst/>
          </a:prstGeom>
          <a:noFill/>
          <a:ln>
            <a:noFill/>
          </a:ln>
        </p:spPr>
      </p:pic>
      <p:sp>
        <p:nvSpPr>
          <p:cNvPr id="358" name="Google Shape;358;p48"/>
          <p:cNvSpPr txBox="1"/>
          <p:nvPr/>
        </p:nvSpPr>
        <p:spPr>
          <a:xfrm>
            <a:off x="4867825" y="3119475"/>
            <a:ext cx="3903000" cy="15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a:t>
            </a:r>
            <a:endParaRPr sz="1000">
              <a:latin typeface="Source Code Pro"/>
              <a:ea typeface="Source Code Pro"/>
              <a:cs typeface="Source Code Pro"/>
              <a:sym typeface="Source Code Pro"/>
            </a:endParaRPr>
          </a:p>
          <a:p>
            <a:pPr indent="457200" lvl="0" marL="0" rtl="0" algn="l">
              <a:spcBef>
                <a:spcPts val="0"/>
              </a:spcBef>
              <a:spcAft>
                <a:spcPts val="0"/>
              </a:spcAft>
              <a:buNone/>
            </a:pPr>
            <a:r>
              <a:rPr lang="en" sz="1000">
                <a:latin typeface="Source Code Pro"/>
                <a:ea typeface="Source Code Pro"/>
                <a:cs typeface="Source Code Pro"/>
                <a:sym typeface="Source Code Pro"/>
              </a:rPr>
              <a:t>"</a:t>
            </a:r>
            <a:r>
              <a:rPr lang="en" sz="1000">
                <a:solidFill>
                  <a:srgbClr val="CC0000"/>
                </a:solidFill>
                <a:latin typeface="Source Code Pro"/>
                <a:ea typeface="Source Code Pro"/>
                <a:cs typeface="Source Code Pro"/>
                <a:sym typeface="Source Code Pro"/>
              </a:rPr>
              <a:t>topic</a:t>
            </a:r>
            <a:r>
              <a:rPr lang="en" sz="1000">
                <a:latin typeface="Source Code Pro"/>
                <a:ea typeface="Source Code Pro"/>
                <a:cs typeface="Source Code Pro"/>
                <a:sym typeface="Source Code Pro"/>
              </a:rPr>
              <a:t>":"</a:t>
            </a:r>
            <a:r>
              <a:rPr lang="en" sz="1000">
                <a:solidFill>
                  <a:srgbClr val="0000FF"/>
                </a:solidFill>
                <a:latin typeface="Source Code Pro"/>
                <a:ea typeface="Source Code Pro"/>
                <a:cs typeface="Source Code Pro"/>
                <a:sym typeface="Source Code Pro"/>
              </a:rPr>
              <a:t>/device/rfm69gw/rssi</a:t>
            </a:r>
            <a:r>
              <a:rPr lang="en" sz="1000">
                <a:latin typeface="Source Code Pro"/>
                <a:ea typeface="Source Code Pro"/>
                <a:cs typeface="Source Code Pro"/>
                <a:sym typeface="Source Code Pro"/>
              </a:rPr>
              <a:t>",</a:t>
            </a:r>
            <a:endParaRPr sz="1000">
              <a:latin typeface="Source Code Pro"/>
              <a:ea typeface="Source Code Pro"/>
              <a:cs typeface="Source Code Pro"/>
              <a:sym typeface="Source Code Pro"/>
            </a:endParaRPr>
          </a:p>
          <a:p>
            <a:pPr indent="457200" lvl="0" marL="0" rtl="0" algn="l">
              <a:spcBef>
                <a:spcPts val="0"/>
              </a:spcBef>
              <a:spcAft>
                <a:spcPts val="0"/>
              </a:spcAft>
              <a:buNone/>
            </a:pPr>
            <a:r>
              <a:rPr lang="en" sz="1000">
                <a:latin typeface="Source Code Pro"/>
                <a:ea typeface="Source Code Pro"/>
                <a:cs typeface="Source Code Pro"/>
                <a:sym typeface="Source Code Pro"/>
              </a:rPr>
              <a:t>"</a:t>
            </a:r>
            <a:r>
              <a:rPr lang="en" sz="1000">
                <a:solidFill>
                  <a:srgbClr val="CC0000"/>
                </a:solidFill>
                <a:latin typeface="Source Code Pro"/>
                <a:ea typeface="Source Code Pro"/>
                <a:cs typeface="Source Code Pro"/>
                <a:sym typeface="Source Code Pro"/>
              </a:rPr>
              <a:t>payload</a:t>
            </a:r>
            <a:r>
              <a:rPr lang="en" sz="1000">
                <a:latin typeface="Source Code Pro"/>
                <a:ea typeface="Source Code Pro"/>
                <a:cs typeface="Source Code Pro"/>
                <a:sym typeface="Source Code Pro"/>
              </a:rPr>
              <a:t>":"</a:t>
            </a:r>
            <a:r>
              <a:rPr lang="en" sz="1000">
                <a:solidFill>
                  <a:srgbClr val="0000FF"/>
                </a:solidFill>
                <a:latin typeface="Source Code Pro"/>
                <a:ea typeface="Source Code Pro"/>
                <a:cs typeface="Source Code Pro"/>
                <a:sym typeface="Source Code Pro"/>
              </a:rPr>
              <a:t>-36</a:t>
            </a:r>
            <a:r>
              <a:rPr lang="en" sz="1000">
                <a:latin typeface="Source Code Pro"/>
                <a:ea typeface="Source Code Pro"/>
                <a:cs typeface="Source Code Pro"/>
                <a:sym typeface="Source Code Pro"/>
              </a:rPr>
              <a:t>",</a:t>
            </a:r>
            <a:endParaRPr sz="1000">
              <a:latin typeface="Source Code Pro"/>
              <a:ea typeface="Source Code Pro"/>
              <a:cs typeface="Source Code Pro"/>
              <a:sym typeface="Source Code Pro"/>
            </a:endParaRPr>
          </a:p>
          <a:p>
            <a:pPr indent="457200" lvl="0" marL="0" rtl="0" algn="l">
              <a:spcBef>
                <a:spcPts val="0"/>
              </a:spcBef>
              <a:spcAft>
                <a:spcPts val="0"/>
              </a:spcAft>
              <a:buNone/>
            </a:pPr>
            <a:r>
              <a:rPr lang="en" sz="1000">
                <a:latin typeface="Source Code Pro"/>
                <a:ea typeface="Source Code Pro"/>
                <a:cs typeface="Source Code Pro"/>
                <a:sym typeface="Source Code Pro"/>
              </a:rPr>
              <a:t>"</a:t>
            </a:r>
            <a:r>
              <a:rPr lang="en" sz="1000">
                <a:solidFill>
                  <a:srgbClr val="CC0000"/>
                </a:solidFill>
                <a:latin typeface="Source Code Pro"/>
                <a:ea typeface="Source Code Pro"/>
                <a:cs typeface="Source Code Pro"/>
                <a:sym typeface="Source Code Pro"/>
              </a:rPr>
              <a:t>qos</a:t>
            </a:r>
            <a:r>
              <a:rPr lang="en" sz="1000">
                <a:latin typeface="Source Code Pro"/>
                <a:ea typeface="Source Code Pro"/>
                <a:cs typeface="Source Code Pro"/>
                <a:sym typeface="Source Code Pro"/>
              </a:rPr>
              <a:t>":</a:t>
            </a:r>
            <a:r>
              <a:rPr lang="en" sz="1000">
                <a:solidFill>
                  <a:srgbClr val="0000FF"/>
                </a:solidFill>
                <a:latin typeface="Source Code Pro"/>
                <a:ea typeface="Source Code Pro"/>
                <a:cs typeface="Source Code Pro"/>
                <a:sym typeface="Source Code Pro"/>
              </a:rPr>
              <a:t>0</a:t>
            </a:r>
            <a:r>
              <a:rPr lang="en" sz="1000">
                <a:latin typeface="Source Code Pro"/>
                <a:ea typeface="Source Code Pro"/>
                <a:cs typeface="Source Code Pro"/>
                <a:sym typeface="Source Code Pro"/>
              </a:rPr>
              <a:t>,</a:t>
            </a:r>
            <a:endParaRPr sz="1000">
              <a:latin typeface="Source Code Pro"/>
              <a:ea typeface="Source Code Pro"/>
              <a:cs typeface="Source Code Pro"/>
              <a:sym typeface="Source Code Pro"/>
            </a:endParaRPr>
          </a:p>
          <a:p>
            <a:pPr indent="457200" lvl="0" marL="0" rtl="0" algn="l">
              <a:spcBef>
                <a:spcPts val="0"/>
              </a:spcBef>
              <a:spcAft>
                <a:spcPts val="0"/>
              </a:spcAft>
              <a:buNone/>
            </a:pPr>
            <a:r>
              <a:rPr lang="en" sz="1000">
                <a:latin typeface="Source Code Pro"/>
                <a:ea typeface="Source Code Pro"/>
                <a:cs typeface="Source Code Pro"/>
                <a:sym typeface="Source Code Pro"/>
              </a:rPr>
              <a:t>"</a:t>
            </a:r>
            <a:r>
              <a:rPr lang="en" sz="1000">
                <a:solidFill>
                  <a:srgbClr val="CC0000"/>
                </a:solidFill>
                <a:latin typeface="Source Code Pro"/>
                <a:ea typeface="Source Code Pro"/>
                <a:cs typeface="Source Code Pro"/>
                <a:sym typeface="Source Code Pro"/>
              </a:rPr>
              <a:t>retain</a:t>
            </a:r>
            <a:r>
              <a:rPr lang="en" sz="1000">
                <a:latin typeface="Source Code Pro"/>
                <a:ea typeface="Source Code Pro"/>
                <a:cs typeface="Source Code Pro"/>
                <a:sym typeface="Source Code Pro"/>
              </a:rPr>
              <a:t>":</a:t>
            </a:r>
            <a:r>
              <a:rPr lang="en" sz="1000">
                <a:solidFill>
                  <a:srgbClr val="0000FF"/>
                </a:solidFill>
                <a:latin typeface="Source Code Pro"/>
                <a:ea typeface="Source Code Pro"/>
                <a:cs typeface="Source Code Pro"/>
                <a:sym typeface="Source Code Pro"/>
              </a:rPr>
              <a:t>false</a:t>
            </a:r>
            <a:r>
              <a:rPr lang="en" sz="1000">
                <a:latin typeface="Source Code Pro"/>
                <a:ea typeface="Source Code Pro"/>
                <a:cs typeface="Source Code Pro"/>
                <a:sym typeface="Source Code Pro"/>
              </a:rPr>
              <a:t>,</a:t>
            </a:r>
            <a:endParaRPr sz="1000">
              <a:latin typeface="Source Code Pro"/>
              <a:ea typeface="Source Code Pro"/>
              <a:cs typeface="Source Code Pro"/>
              <a:sym typeface="Source Code Pro"/>
            </a:endParaRPr>
          </a:p>
          <a:p>
            <a:pPr indent="457200" lvl="0" marL="0" rtl="0" algn="l">
              <a:spcBef>
                <a:spcPts val="0"/>
              </a:spcBef>
              <a:spcAft>
                <a:spcPts val="0"/>
              </a:spcAft>
              <a:buNone/>
            </a:pPr>
            <a:r>
              <a:rPr lang="en" sz="1000">
                <a:latin typeface="Source Code Pro"/>
                <a:ea typeface="Source Code Pro"/>
                <a:cs typeface="Source Code Pro"/>
                <a:sym typeface="Source Code Pro"/>
              </a:rPr>
              <a:t>"</a:t>
            </a:r>
            <a:r>
              <a:rPr lang="en" sz="1000">
                <a:solidFill>
                  <a:srgbClr val="CC0000"/>
                </a:solidFill>
                <a:latin typeface="Source Code Pro"/>
                <a:ea typeface="Source Code Pro"/>
                <a:cs typeface="Source Code Pro"/>
                <a:sym typeface="Source Code Pro"/>
              </a:rPr>
              <a:t>_msgid</a:t>
            </a:r>
            <a:r>
              <a:rPr lang="en" sz="1000">
                <a:latin typeface="Source Code Pro"/>
                <a:ea typeface="Source Code Pro"/>
                <a:cs typeface="Source Code Pro"/>
                <a:sym typeface="Source Code Pro"/>
              </a:rPr>
              <a:t>":"</a:t>
            </a:r>
            <a:r>
              <a:rPr lang="en" sz="1000">
                <a:solidFill>
                  <a:srgbClr val="0000FF"/>
                </a:solidFill>
                <a:latin typeface="Source Code Pro"/>
                <a:ea typeface="Source Code Pro"/>
                <a:cs typeface="Source Code Pro"/>
                <a:sym typeface="Source Code Pro"/>
              </a:rPr>
              <a:t>6336dfbc.26b45</a:t>
            </a:r>
            <a:r>
              <a:rPr lang="en" sz="1000">
                <a:latin typeface="Source Code Pro"/>
                <a:ea typeface="Source Code Pro"/>
                <a:cs typeface="Source Code Pro"/>
                <a:sym typeface="Source Code Pro"/>
              </a:rPr>
              <a:t>"</a:t>
            </a:r>
            <a:endParaRPr sz="1000">
              <a:latin typeface="Source Code Pro"/>
              <a:ea typeface="Source Code Pro"/>
              <a:cs typeface="Source Code Pro"/>
              <a:sym typeface="Source Code Pro"/>
            </a:endParaRPr>
          </a:p>
          <a:p>
            <a:pPr indent="0" lvl="0" marL="0" rtl="0" algn="l">
              <a:spcBef>
                <a:spcPts val="0"/>
              </a:spcBef>
              <a:spcAft>
                <a:spcPts val="0"/>
              </a:spcAft>
              <a:buNone/>
            </a:pPr>
            <a:r>
              <a:rPr lang="en" sz="1000">
                <a:latin typeface="Source Code Pro"/>
                <a:ea typeface="Source Code Pro"/>
                <a:cs typeface="Source Code Pro"/>
                <a:sym typeface="Source Code Pro"/>
              </a:rPr>
              <a:t>}</a:t>
            </a:r>
            <a:endParaRPr sz="1000">
              <a:latin typeface="Source Code Pro"/>
              <a:ea typeface="Source Code Pro"/>
              <a:cs typeface="Source Code Pro"/>
              <a:sym typeface="Source Code Pr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49"/>
          <p:cNvSpPr txBox="1"/>
          <p:nvPr>
            <p:ph idx="1" type="body"/>
          </p:nvPr>
        </p:nvSpPr>
        <p:spPr>
          <a:xfrm>
            <a:off x="311700" y="1228675"/>
            <a:ext cx="4374900" cy="3340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200"/>
          </a:p>
          <a:p>
            <a:pPr indent="-304800" lvl="0" marL="457200" rtl="0" algn="l">
              <a:spcBef>
                <a:spcPts val="1600"/>
              </a:spcBef>
              <a:spcAft>
                <a:spcPts val="0"/>
              </a:spcAft>
              <a:buSzPts val="1200"/>
              <a:buChar char="●"/>
            </a:pPr>
            <a:r>
              <a:rPr lang="en" sz="1200"/>
              <a:t>r</a:t>
            </a:r>
            <a:r>
              <a:rPr lang="en" sz="1200"/>
              <a:t>ep un missatge i el processa</a:t>
            </a:r>
            <a:endParaRPr sz="1200"/>
          </a:p>
          <a:p>
            <a:pPr indent="-304800" lvl="0" marL="457200" rtl="0" algn="l">
              <a:spcBef>
                <a:spcPts val="0"/>
              </a:spcBef>
              <a:spcAft>
                <a:spcPts val="0"/>
              </a:spcAft>
              <a:buSzPts val="1200"/>
              <a:buChar char="●"/>
            </a:pPr>
            <a:r>
              <a:rPr lang="en" sz="1200"/>
              <a:t>una o cap entrada</a:t>
            </a:r>
            <a:endParaRPr sz="1200"/>
          </a:p>
          <a:p>
            <a:pPr indent="-304800" lvl="0" marL="457200" rtl="0" algn="l">
              <a:spcBef>
                <a:spcPts val="0"/>
              </a:spcBef>
              <a:spcAft>
                <a:spcPts val="0"/>
              </a:spcAft>
              <a:buSzPts val="1200"/>
              <a:buChar char="●"/>
            </a:pPr>
            <a:r>
              <a:rPr lang="en" sz="1200"/>
              <a:t>cap, una o més sortides</a:t>
            </a:r>
            <a:endParaRPr sz="1200"/>
          </a:p>
          <a:p>
            <a:pPr indent="-304800" lvl="0" marL="457200" rtl="0" algn="l">
              <a:spcBef>
                <a:spcPts val="0"/>
              </a:spcBef>
              <a:spcAft>
                <a:spcPts val="0"/>
              </a:spcAft>
              <a:buSzPts val="1200"/>
              <a:buChar char="●"/>
            </a:pPr>
            <a:r>
              <a:rPr lang="en" sz="1200"/>
              <a:t>pot descartar el missatge</a:t>
            </a:r>
            <a:endParaRPr sz="1200"/>
          </a:p>
          <a:p>
            <a:pPr indent="-304800" lvl="0" marL="457200" rtl="0" algn="l">
              <a:spcBef>
                <a:spcPts val="0"/>
              </a:spcBef>
              <a:spcAft>
                <a:spcPts val="0"/>
              </a:spcAft>
              <a:buSzPts val="1200"/>
              <a:buChar char="●"/>
            </a:pPr>
            <a:r>
              <a:rPr lang="en" sz="1200"/>
              <a:t>fa una única cosa</a:t>
            </a:r>
            <a:endParaRPr sz="1200"/>
          </a:p>
          <a:p>
            <a:pPr indent="-304800" lvl="0" marL="457200" rtl="0" algn="l">
              <a:spcBef>
                <a:spcPts val="0"/>
              </a:spcBef>
              <a:spcAft>
                <a:spcPts val="0"/>
              </a:spcAft>
              <a:buSzPts val="1200"/>
              <a:buChar char="●"/>
            </a:pPr>
            <a:r>
              <a:rPr lang="en" sz="1200"/>
              <a:t>es pot preconfigurar o</a:t>
            </a:r>
            <a:endParaRPr sz="1200"/>
          </a:p>
          <a:p>
            <a:pPr indent="-304800" lvl="0" marL="457200" rtl="0" algn="l">
              <a:spcBef>
                <a:spcPts val="0"/>
              </a:spcBef>
              <a:spcAft>
                <a:spcPts val="0"/>
              </a:spcAft>
              <a:buSzPts val="1200"/>
              <a:buChar char="●"/>
            </a:pPr>
            <a:r>
              <a:rPr lang="en" sz="1200"/>
              <a:t>pot agafar la configuració del missatge</a:t>
            </a:r>
            <a:endParaRPr sz="1200"/>
          </a:p>
          <a:p>
            <a:pPr indent="-304800" lvl="0" marL="457200" rtl="0" algn="l">
              <a:spcBef>
                <a:spcPts val="0"/>
              </a:spcBef>
              <a:spcAft>
                <a:spcPts val="0"/>
              </a:spcAft>
              <a:buSzPts val="1200"/>
              <a:buChar char="●"/>
            </a:pPr>
            <a:r>
              <a:rPr lang="en" sz="1200"/>
              <a:t>biblioteca de nodes precarregada</a:t>
            </a:r>
            <a:endParaRPr sz="1200"/>
          </a:p>
          <a:p>
            <a:pPr indent="-304800" lvl="0" marL="457200" rtl="0" algn="l">
              <a:spcBef>
                <a:spcPts val="0"/>
              </a:spcBef>
              <a:spcAft>
                <a:spcPts val="0"/>
              </a:spcAft>
              <a:buSzPts val="1200"/>
              <a:buChar char="●"/>
            </a:pPr>
            <a:r>
              <a:rPr lang="en" sz="1200"/>
              <a:t>milers d’extensions amb desenes de milers de nodes (</a:t>
            </a:r>
            <a:r>
              <a:rPr lang="en" sz="1200"/>
              <a:t>https://flows.nodered.org)</a:t>
            </a:r>
            <a:endParaRPr sz="1200"/>
          </a:p>
        </p:txBody>
      </p:sp>
      <p:sp>
        <p:nvSpPr>
          <p:cNvPr id="364" name="Google Shape;364;p49"/>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Node-RED - Node</a:t>
            </a:r>
            <a:endParaRPr/>
          </a:p>
        </p:txBody>
      </p:sp>
      <p:pic>
        <p:nvPicPr>
          <p:cNvPr id="365" name="Google Shape;365;p49"/>
          <p:cNvPicPr preferRelativeResize="0"/>
          <p:nvPr/>
        </p:nvPicPr>
        <p:blipFill>
          <a:blip r:embed="rId3">
            <a:alphaModFix/>
          </a:blip>
          <a:stretch>
            <a:fillRect/>
          </a:stretch>
        </p:blipFill>
        <p:spPr>
          <a:xfrm>
            <a:off x="311700" y="292852"/>
            <a:ext cx="801000" cy="801000"/>
          </a:xfrm>
          <a:prstGeom prst="rect">
            <a:avLst/>
          </a:prstGeom>
          <a:noFill/>
          <a:ln>
            <a:noFill/>
          </a:ln>
        </p:spPr>
      </p:pic>
      <p:pic>
        <p:nvPicPr>
          <p:cNvPr id="366" name="Google Shape;366;p49"/>
          <p:cNvPicPr preferRelativeResize="0"/>
          <p:nvPr/>
        </p:nvPicPr>
        <p:blipFill>
          <a:blip r:embed="rId4">
            <a:alphaModFix/>
          </a:blip>
          <a:stretch>
            <a:fillRect/>
          </a:stretch>
        </p:blipFill>
        <p:spPr>
          <a:xfrm>
            <a:off x="5361350" y="1265725"/>
            <a:ext cx="2464000" cy="3266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50"/>
          <p:cNvSpPr txBox="1"/>
          <p:nvPr>
            <p:ph idx="1" type="body"/>
          </p:nvPr>
        </p:nvSpPr>
        <p:spPr>
          <a:xfrm>
            <a:off x="311700" y="1228675"/>
            <a:ext cx="4374900" cy="3340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200"/>
          </a:p>
          <a:p>
            <a:pPr indent="-304800" lvl="0" marL="457200" rtl="0" algn="l">
              <a:spcBef>
                <a:spcPts val="1600"/>
              </a:spcBef>
              <a:spcAft>
                <a:spcPts val="0"/>
              </a:spcAft>
              <a:buSzPts val="1200"/>
              <a:buChar char="●"/>
            </a:pPr>
            <a:r>
              <a:rPr lang="en" sz="1200"/>
              <a:t>conjunt de nodes connectats</a:t>
            </a:r>
            <a:endParaRPr sz="1200"/>
          </a:p>
          <a:p>
            <a:pPr indent="-304800" lvl="0" marL="457200" rtl="0" algn="l">
              <a:spcBef>
                <a:spcPts val="0"/>
              </a:spcBef>
              <a:spcAft>
                <a:spcPts val="0"/>
              </a:spcAft>
              <a:buSzPts val="1200"/>
              <a:buChar char="●"/>
            </a:pPr>
            <a:r>
              <a:rPr lang="en" sz="1200"/>
              <a:t>pot tenir múltiples ramificacions</a:t>
            </a:r>
            <a:endParaRPr sz="1200"/>
          </a:p>
          <a:p>
            <a:pPr indent="-304800" lvl="0" marL="457200" rtl="0" algn="l">
              <a:spcBef>
                <a:spcPts val="0"/>
              </a:spcBef>
              <a:spcAft>
                <a:spcPts val="0"/>
              </a:spcAft>
              <a:buSzPts val="1200"/>
              <a:buChar char="●"/>
            </a:pPr>
            <a:r>
              <a:rPr lang="en" sz="1200"/>
              <a:t>es pot dividir en diferents espais de treball amb nodes tipus “link”</a:t>
            </a:r>
            <a:endParaRPr sz="1200"/>
          </a:p>
          <a:p>
            <a:pPr indent="-304800" lvl="0" marL="457200" rtl="0" algn="l">
              <a:spcBef>
                <a:spcPts val="0"/>
              </a:spcBef>
              <a:spcAft>
                <a:spcPts val="0"/>
              </a:spcAft>
              <a:buSzPts val="1200"/>
              <a:buChar char="●"/>
            </a:pPr>
            <a:r>
              <a:rPr lang="en" sz="1200"/>
              <a:t>compte amb els bucles!</a:t>
            </a:r>
            <a:endParaRPr sz="1200"/>
          </a:p>
        </p:txBody>
      </p:sp>
      <p:sp>
        <p:nvSpPr>
          <p:cNvPr id="372" name="Google Shape;372;p50"/>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Node-RED - Fluxe</a:t>
            </a:r>
            <a:endParaRPr/>
          </a:p>
        </p:txBody>
      </p:sp>
      <p:pic>
        <p:nvPicPr>
          <p:cNvPr id="373" name="Google Shape;373;p50"/>
          <p:cNvPicPr preferRelativeResize="0"/>
          <p:nvPr/>
        </p:nvPicPr>
        <p:blipFill>
          <a:blip r:embed="rId3">
            <a:alphaModFix/>
          </a:blip>
          <a:stretch>
            <a:fillRect/>
          </a:stretch>
        </p:blipFill>
        <p:spPr>
          <a:xfrm>
            <a:off x="311700" y="292852"/>
            <a:ext cx="801000" cy="801000"/>
          </a:xfrm>
          <a:prstGeom prst="rect">
            <a:avLst/>
          </a:prstGeom>
          <a:noFill/>
          <a:ln>
            <a:noFill/>
          </a:ln>
        </p:spPr>
      </p:pic>
      <p:pic>
        <p:nvPicPr>
          <p:cNvPr id="374" name="Google Shape;374;p50"/>
          <p:cNvPicPr preferRelativeResize="0"/>
          <p:nvPr/>
        </p:nvPicPr>
        <p:blipFill>
          <a:blip r:embed="rId4">
            <a:alphaModFix/>
          </a:blip>
          <a:stretch>
            <a:fillRect/>
          </a:stretch>
        </p:blipFill>
        <p:spPr>
          <a:xfrm>
            <a:off x="4556075" y="1228675"/>
            <a:ext cx="4152600" cy="373930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51"/>
          <p:cNvSpPr txBox="1"/>
          <p:nvPr>
            <p:ph type="title"/>
          </p:nvPr>
        </p:nvSpPr>
        <p:spPr>
          <a:xfrm>
            <a:off x="1417500" y="292850"/>
            <a:ext cx="74148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TTN - </a:t>
            </a:r>
            <a:r>
              <a:rPr lang="en"/>
              <a:t>Node-RED</a:t>
            </a:r>
            <a:endParaRPr/>
          </a:p>
        </p:txBody>
      </p:sp>
      <p:pic>
        <p:nvPicPr>
          <p:cNvPr id="380" name="Google Shape;380;p51"/>
          <p:cNvPicPr preferRelativeResize="0"/>
          <p:nvPr/>
        </p:nvPicPr>
        <p:blipFill>
          <a:blip r:embed="rId3">
            <a:alphaModFix/>
          </a:blip>
          <a:stretch>
            <a:fillRect/>
          </a:stretch>
        </p:blipFill>
        <p:spPr>
          <a:xfrm>
            <a:off x="4017450" y="292852"/>
            <a:ext cx="801000" cy="801000"/>
          </a:xfrm>
          <a:prstGeom prst="rect">
            <a:avLst/>
          </a:prstGeom>
          <a:noFill/>
          <a:ln>
            <a:noFill/>
          </a:ln>
        </p:spPr>
      </p:pic>
      <p:pic>
        <p:nvPicPr>
          <p:cNvPr id="381" name="Google Shape;381;p51"/>
          <p:cNvPicPr preferRelativeResize="0"/>
          <p:nvPr/>
        </p:nvPicPr>
        <p:blipFill>
          <a:blip r:embed="rId4">
            <a:alphaModFix/>
          </a:blip>
          <a:stretch>
            <a:fillRect/>
          </a:stretch>
        </p:blipFill>
        <p:spPr>
          <a:xfrm>
            <a:off x="269225" y="292850"/>
            <a:ext cx="1040012" cy="801000"/>
          </a:xfrm>
          <a:prstGeom prst="rect">
            <a:avLst/>
          </a:prstGeom>
          <a:noFill/>
          <a:ln>
            <a:noFill/>
          </a:ln>
        </p:spPr>
      </p:pic>
      <p:pic>
        <p:nvPicPr>
          <p:cNvPr id="382" name="Google Shape;382;p51"/>
          <p:cNvPicPr preferRelativeResize="0"/>
          <p:nvPr/>
        </p:nvPicPr>
        <p:blipFill>
          <a:blip r:embed="rId5">
            <a:alphaModFix/>
          </a:blip>
          <a:stretch>
            <a:fillRect/>
          </a:stretch>
        </p:blipFill>
        <p:spPr>
          <a:xfrm>
            <a:off x="3537275" y="1268025"/>
            <a:ext cx="5418025" cy="3200800"/>
          </a:xfrm>
          <a:prstGeom prst="rect">
            <a:avLst/>
          </a:prstGeom>
          <a:noFill/>
          <a:ln>
            <a:noFill/>
          </a:ln>
        </p:spPr>
      </p:pic>
      <p:sp>
        <p:nvSpPr>
          <p:cNvPr id="383" name="Google Shape;383;p51"/>
          <p:cNvSpPr txBox="1"/>
          <p:nvPr>
            <p:ph idx="1" type="body"/>
          </p:nvPr>
        </p:nvSpPr>
        <p:spPr>
          <a:xfrm>
            <a:off x="311700" y="1228675"/>
            <a:ext cx="2996400" cy="3340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br>
              <a:rPr b="1" lang="en" sz="1200"/>
            </a:br>
            <a:r>
              <a:rPr b="1" lang="en" sz="1200"/>
              <a:t>http://localhost:1880</a:t>
            </a:r>
            <a:endParaRPr b="1" sz="1200"/>
          </a:p>
          <a:p>
            <a:pPr indent="-304800" lvl="0" marL="457200" rtl="0" algn="l">
              <a:spcBef>
                <a:spcPts val="1600"/>
              </a:spcBef>
              <a:spcAft>
                <a:spcPts val="0"/>
              </a:spcAft>
              <a:buSzPts val="1200"/>
              <a:buChar char="●"/>
            </a:pPr>
            <a:r>
              <a:rPr lang="en" sz="1200"/>
              <a:t>El node “ttn uplink” rep el missatge de TTN</a:t>
            </a:r>
            <a:endParaRPr sz="1200"/>
          </a:p>
          <a:p>
            <a:pPr indent="-304800" lvl="0" marL="457200" rtl="0" algn="l">
              <a:spcBef>
                <a:spcPts val="0"/>
              </a:spcBef>
              <a:spcAft>
                <a:spcPts val="0"/>
              </a:spcAft>
              <a:buSzPts val="1200"/>
              <a:buChar char="●"/>
            </a:pPr>
            <a:r>
              <a:rPr lang="en" sz="1200"/>
              <a:t>El podem veure amb el node “debug”</a:t>
            </a:r>
            <a:endParaRPr sz="1200"/>
          </a:p>
          <a:p>
            <a:pPr indent="-304800" lvl="0" marL="457200" rtl="0" algn="l">
              <a:spcBef>
                <a:spcPts val="0"/>
              </a:spcBef>
              <a:spcAft>
                <a:spcPts val="0"/>
              </a:spcAft>
              <a:buSzPts val="1200"/>
              <a:buChar char="●"/>
            </a:pPr>
            <a:r>
              <a:rPr lang="en" sz="1200"/>
              <a:t>“Split” en un node “function” que separa el payload en valors discrets</a:t>
            </a:r>
            <a:endParaRPr sz="1200"/>
          </a:p>
          <a:p>
            <a:pPr indent="-304800" lvl="0" marL="457200" rtl="0" algn="l">
              <a:spcBef>
                <a:spcPts val="0"/>
              </a:spcBef>
              <a:spcAft>
                <a:spcPts val="0"/>
              </a:spcAft>
              <a:buSzPts val="1200"/>
              <a:buChar char="●"/>
            </a:pPr>
            <a:r>
              <a:rPr lang="en" sz="1200"/>
              <a:t>I es passen individualment a nodes tipus “chart” i “gauge”</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490250" y="526350"/>
            <a:ext cx="75153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Big data?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52"/>
          <p:cNvSpPr txBox="1"/>
          <p:nvPr>
            <p:ph type="title"/>
          </p:nvPr>
        </p:nvSpPr>
        <p:spPr>
          <a:xfrm>
            <a:off x="1417500" y="292850"/>
            <a:ext cx="74148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TTN - Node-RED</a:t>
            </a:r>
            <a:endParaRPr/>
          </a:p>
        </p:txBody>
      </p:sp>
      <p:pic>
        <p:nvPicPr>
          <p:cNvPr id="389" name="Google Shape;389;p52"/>
          <p:cNvPicPr preferRelativeResize="0"/>
          <p:nvPr/>
        </p:nvPicPr>
        <p:blipFill>
          <a:blip r:embed="rId3">
            <a:alphaModFix/>
          </a:blip>
          <a:stretch>
            <a:fillRect/>
          </a:stretch>
        </p:blipFill>
        <p:spPr>
          <a:xfrm>
            <a:off x="4017450" y="292852"/>
            <a:ext cx="801000" cy="801000"/>
          </a:xfrm>
          <a:prstGeom prst="rect">
            <a:avLst/>
          </a:prstGeom>
          <a:noFill/>
          <a:ln>
            <a:noFill/>
          </a:ln>
        </p:spPr>
      </p:pic>
      <p:pic>
        <p:nvPicPr>
          <p:cNvPr id="390" name="Google Shape;390;p52"/>
          <p:cNvPicPr preferRelativeResize="0"/>
          <p:nvPr/>
        </p:nvPicPr>
        <p:blipFill>
          <a:blip r:embed="rId4">
            <a:alphaModFix/>
          </a:blip>
          <a:stretch>
            <a:fillRect/>
          </a:stretch>
        </p:blipFill>
        <p:spPr>
          <a:xfrm>
            <a:off x="269225" y="292850"/>
            <a:ext cx="1040012" cy="801000"/>
          </a:xfrm>
          <a:prstGeom prst="rect">
            <a:avLst/>
          </a:prstGeom>
          <a:noFill/>
          <a:ln>
            <a:noFill/>
          </a:ln>
        </p:spPr>
      </p:pic>
      <p:pic>
        <p:nvPicPr>
          <p:cNvPr id="391" name="Google Shape;391;p52"/>
          <p:cNvPicPr preferRelativeResize="0"/>
          <p:nvPr/>
        </p:nvPicPr>
        <p:blipFill rotWithShape="1">
          <a:blip r:embed="rId5">
            <a:alphaModFix/>
          </a:blip>
          <a:srcRect b="61421" l="0" r="73032" t="16367"/>
          <a:stretch/>
        </p:blipFill>
        <p:spPr>
          <a:xfrm>
            <a:off x="613675" y="1537975"/>
            <a:ext cx="1461125" cy="710950"/>
          </a:xfrm>
          <a:prstGeom prst="rect">
            <a:avLst/>
          </a:prstGeom>
          <a:noFill/>
          <a:ln>
            <a:noFill/>
          </a:ln>
        </p:spPr>
      </p:pic>
      <p:pic>
        <p:nvPicPr>
          <p:cNvPr id="392" name="Google Shape;392;p52"/>
          <p:cNvPicPr preferRelativeResize="0"/>
          <p:nvPr/>
        </p:nvPicPr>
        <p:blipFill>
          <a:blip r:embed="rId6">
            <a:alphaModFix/>
          </a:blip>
          <a:stretch>
            <a:fillRect/>
          </a:stretch>
        </p:blipFill>
        <p:spPr>
          <a:xfrm>
            <a:off x="2626200" y="1398600"/>
            <a:ext cx="2694800" cy="1728125"/>
          </a:xfrm>
          <a:prstGeom prst="rect">
            <a:avLst/>
          </a:prstGeom>
          <a:noFill/>
          <a:ln>
            <a:noFill/>
          </a:ln>
        </p:spPr>
      </p:pic>
      <p:pic>
        <p:nvPicPr>
          <p:cNvPr id="393" name="Google Shape;393;p52"/>
          <p:cNvPicPr preferRelativeResize="0"/>
          <p:nvPr/>
        </p:nvPicPr>
        <p:blipFill>
          <a:blip r:embed="rId7">
            <a:alphaModFix/>
          </a:blip>
          <a:stretch>
            <a:fillRect/>
          </a:stretch>
        </p:blipFill>
        <p:spPr>
          <a:xfrm>
            <a:off x="5694975" y="1499612"/>
            <a:ext cx="2694800" cy="1410003"/>
          </a:xfrm>
          <a:prstGeom prst="rect">
            <a:avLst/>
          </a:prstGeom>
          <a:noFill/>
          <a:ln>
            <a:noFill/>
          </a:ln>
        </p:spPr>
      </p:pic>
      <p:pic>
        <p:nvPicPr>
          <p:cNvPr id="394" name="Google Shape;394;p52"/>
          <p:cNvPicPr preferRelativeResize="0"/>
          <p:nvPr/>
        </p:nvPicPr>
        <p:blipFill>
          <a:blip r:embed="rId8">
            <a:alphaModFix/>
          </a:blip>
          <a:stretch>
            <a:fillRect/>
          </a:stretch>
        </p:blipFill>
        <p:spPr>
          <a:xfrm>
            <a:off x="1366700" y="3242825"/>
            <a:ext cx="6473408" cy="1711976"/>
          </a:xfrm>
          <a:prstGeom prst="rect">
            <a:avLst/>
          </a:prstGeom>
          <a:noFill/>
          <a:ln>
            <a:noFill/>
          </a:ln>
        </p:spPr>
      </p:pic>
      <p:cxnSp>
        <p:nvCxnSpPr>
          <p:cNvPr id="395" name="Google Shape;395;p52"/>
          <p:cNvCxnSpPr/>
          <p:nvPr/>
        </p:nvCxnSpPr>
        <p:spPr>
          <a:xfrm>
            <a:off x="1668600" y="1835162"/>
            <a:ext cx="1472700" cy="508200"/>
          </a:xfrm>
          <a:prstGeom prst="straightConnector1">
            <a:avLst/>
          </a:prstGeom>
          <a:noFill/>
          <a:ln cap="flat" cmpd="sng" w="19050">
            <a:solidFill>
              <a:srgbClr val="FF0000"/>
            </a:solidFill>
            <a:prstDash val="solid"/>
            <a:round/>
            <a:headEnd len="med" w="med" type="none"/>
            <a:tailEnd len="med" w="med" type="triangle"/>
          </a:ln>
        </p:spPr>
      </p:cxnSp>
      <p:cxnSp>
        <p:nvCxnSpPr>
          <p:cNvPr id="396" name="Google Shape;396;p52"/>
          <p:cNvCxnSpPr>
            <a:endCxn id="393" idx="1"/>
          </p:cNvCxnSpPr>
          <p:nvPr/>
        </p:nvCxnSpPr>
        <p:spPr>
          <a:xfrm flipH="1" rot="10800000">
            <a:off x="5005575" y="2204614"/>
            <a:ext cx="689400" cy="319800"/>
          </a:xfrm>
          <a:prstGeom prst="straightConnector1">
            <a:avLst/>
          </a:prstGeom>
          <a:noFill/>
          <a:ln cap="flat" cmpd="sng" w="19050">
            <a:solidFill>
              <a:srgbClr val="FF0000"/>
            </a:solidFill>
            <a:prstDash val="solid"/>
            <a:round/>
            <a:headEnd len="med" w="med" type="none"/>
            <a:tailEnd len="med" w="med" type="triangle"/>
          </a:ln>
        </p:spPr>
      </p:cxnSp>
      <p:cxnSp>
        <p:nvCxnSpPr>
          <p:cNvPr id="397" name="Google Shape;397;p52"/>
          <p:cNvCxnSpPr/>
          <p:nvPr/>
        </p:nvCxnSpPr>
        <p:spPr>
          <a:xfrm rot="10800000">
            <a:off x="7385175" y="2444775"/>
            <a:ext cx="239400" cy="22707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53"/>
          <p:cNvSpPr txBox="1"/>
          <p:nvPr>
            <p:ph type="title"/>
          </p:nvPr>
        </p:nvSpPr>
        <p:spPr>
          <a:xfrm>
            <a:off x="1417500" y="292850"/>
            <a:ext cx="74148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TTN - Node-RED</a:t>
            </a:r>
            <a:endParaRPr/>
          </a:p>
        </p:txBody>
      </p:sp>
      <p:pic>
        <p:nvPicPr>
          <p:cNvPr id="403" name="Google Shape;403;p53"/>
          <p:cNvPicPr preferRelativeResize="0"/>
          <p:nvPr/>
        </p:nvPicPr>
        <p:blipFill>
          <a:blip r:embed="rId3">
            <a:alphaModFix/>
          </a:blip>
          <a:stretch>
            <a:fillRect/>
          </a:stretch>
        </p:blipFill>
        <p:spPr>
          <a:xfrm>
            <a:off x="4017450" y="292852"/>
            <a:ext cx="801000" cy="801000"/>
          </a:xfrm>
          <a:prstGeom prst="rect">
            <a:avLst/>
          </a:prstGeom>
          <a:noFill/>
          <a:ln>
            <a:noFill/>
          </a:ln>
        </p:spPr>
      </p:pic>
      <p:pic>
        <p:nvPicPr>
          <p:cNvPr id="404" name="Google Shape;404;p53"/>
          <p:cNvPicPr preferRelativeResize="0"/>
          <p:nvPr/>
        </p:nvPicPr>
        <p:blipFill>
          <a:blip r:embed="rId4">
            <a:alphaModFix/>
          </a:blip>
          <a:stretch>
            <a:fillRect/>
          </a:stretch>
        </p:blipFill>
        <p:spPr>
          <a:xfrm>
            <a:off x="269225" y="292850"/>
            <a:ext cx="1040012" cy="801000"/>
          </a:xfrm>
          <a:prstGeom prst="rect">
            <a:avLst/>
          </a:prstGeom>
          <a:noFill/>
          <a:ln>
            <a:noFill/>
          </a:ln>
        </p:spPr>
      </p:pic>
      <p:pic>
        <p:nvPicPr>
          <p:cNvPr id="405" name="Google Shape;405;p53"/>
          <p:cNvPicPr preferRelativeResize="0"/>
          <p:nvPr/>
        </p:nvPicPr>
        <p:blipFill rotWithShape="1">
          <a:blip r:embed="rId5">
            <a:alphaModFix/>
          </a:blip>
          <a:srcRect b="60514" l="0" r="45048" t="0"/>
          <a:stretch/>
        </p:blipFill>
        <p:spPr>
          <a:xfrm>
            <a:off x="403300" y="1347825"/>
            <a:ext cx="2977325" cy="1263825"/>
          </a:xfrm>
          <a:prstGeom prst="rect">
            <a:avLst/>
          </a:prstGeom>
          <a:noFill/>
          <a:ln>
            <a:noFill/>
          </a:ln>
        </p:spPr>
      </p:pic>
      <p:sp>
        <p:nvSpPr>
          <p:cNvPr id="406" name="Google Shape;406;p53"/>
          <p:cNvSpPr txBox="1"/>
          <p:nvPr/>
        </p:nvSpPr>
        <p:spPr>
          <a:xfrm>
            <a:off x="4410775" y="1472675"/>
            <a:ext cx="44835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a:t>
            </a:r>
            <a:endParaRPr sz="800">
              <a:latin typeface="Source Code Pro"/>
              <a:ea typeface="Source Code Pro"/>
              <a:cs typeface="Source Code Pro"/>
              <a:sym typeface="Source Code Pro"/>
            </a:endParaRPr>
          </a:p>
          <a:p>
            <a:pPr indent="457200" lvl="0" marL="0" rtl="0" algn="l">
              <a:spcBef>
                <a:spcPts val="0"/>
              </a:spcBef>
              <a:spcAft>
                <a:spcPts val="0"/>
              </a:spcAft>
              <a:buNone/>
            </a:pPr>
            <a:r>
              <a:rPr lang="en" sz="800">
                <a:latin typeface="Source Code Pro"/>
                <a:ea typeface="Source Code Pro"/>
                <a:cs typeface="Source Code Pro"/>
                <a:sym typeface="Source Code Pro"/>
              </a:rPr>
              <a:t>"app_id":"ttncat-taller",</a:t>
            </a:r>
            <a:endParaRPr sz="800">
              <a:latin typeface="Source Code Pro"/>
              <a:ea typeface="Source Code Pro"/>
              <a:cs typeface="Source Code Pro"/>
              <a:sym typeface="Source Code Pro"/>
            </a:endParaRPr>
          </a:p>
          <a:p>
            <a:pPr indent="457200" lvl="0" marL="0" rtl="0" algn="l">
              <a:spcBef>
                <a:spcPts val="0"/>
              </a:spcBef>
              <a:spcAft>
                <a:spcPts val="0"/>
              </a:spcAft>
              <a:buNone/>
            </a:pPr>
            <a:r>
              <a:rPr lang="en" sz="800">
                <a:latin typeface="Source Code Pro"/>
                <a:ea typeface="Source Code Pro"/>
                <a:cs typeface="Source Code Pro"/>
                <a:sym typeface="Source Code Pro"/>
              </a:rPr>
              <a:t>"dev_id":"lopy4-01",</a:t>
            </a:r>
            <a:endParaRPr sz="800">
              <a:latin typeface="Source Code Pro"/>
              <a:ea typeface="Source Code Pro"/>
              <a:cs typeface="Source Code Pro"/>
              <a:sym typeface="Source Code Pro"/>
            </a:endParaRPr>
          </a:p>
          <a:p>
            <a:pPr indent="457200" lvl="0" marL="0" rtl="0" algn="l">
              <a:spcBef>
                <a:spcPts val="0"/>
              </a:spcBef>
              <a:spcAft>
                <a:spcPts val="0"/>
              </a:spcAft>
              <a:buNone/>
            </a:pPr>
            <a:r>
              <a:rPr lang="en" sz="800">
                <a:latin typeface="Source Code Pro"/>
                <a:ea typeface="Source Code Pro"/>
                <a:cs typeface="Source Code Pro"/>
                <a:sym typeface="Source Code Pro"/>
              </a:rPr>
              <a:t>"hardware_serial":"70B3D5499EF35BD7",</a:t>
            </a:r>
            <a:endParaRPr sz="800">
              <a:latin typeface="Source Code Pro"/>
              <a:ea typeface="Source Code Pro"/>
              <a:cs typeface="Source Code Pro"/>
              <a:sym typeface="Source Code Pro"/>
            </a:endParaRPr>
          </a:p>
          <a:p>
            <a:pPr indent="457200" lvl="0" marL="0" rtl="0" algn="l">
              <a:spcBef>
                <a:spcPts val="0"/>
              </a:spcBef>
              <a:spcAft>
                <a:spcPts val="0"/>
              </a:spcAft>
              <a:buNone/>
            </a:pPr>
            <a:r>
              <a:rPr lang="en" sz="800">
                <a:latin typeface="Source Code Pro"/>
                <a:ea typeface="Source Code Pro"/>
                <a:cs typeface="Source Code Pro"/>
                <a:sym typeface="Source Code Pro"/>
              </a:rPr>
              <a:t>"port":13,</a:t>
            </a:r>
            <a:endParaRPr sz="800">
              <a:latin typeface="Source Code Pro"/>
              <a:ea typeface="Source Code Pro"/>
              <a:cs typeface="Source Code Pro"/>
              <a:sym typeface="Source Code Pro"/>
            </a:endParaRPr>
          </a:p>
          <a:p>
            <a:pPr indent="457200" lvl="0" marL="0" rtl="0" algn="l">
              <a:spcBef>
                <a:spcPts val="0"/>
              </a:spcBef>
              <a:spcAft>
                <a:spcPts val="0"/>
              </a:spcAft>
              <a:buNone/>
            </a:pPr>
            <a:r>
              <a:rPr lang="en" sz="800">
                <a:latin typeface="Source Code Pro"/>
                <a:ea typeface="Source Code Pro"/>
                <a:cs typeface="Source Code Pro"/>
                <a:sym typeface="Source Code Pro"/>
              </a:rPr>
              <a:t>"counter":271,</a:t>
            </a:r>
            <a:endParaRPr sz="800">
              <a:latin typeface="Source Code Pro"/>
              <a:ea typeface="Source Code Pro"/>
              <a:cs typeface="Source Code Pro"/>
              <a:sym typeface="Source Code Pro"/>
            </a:endParaRPr>
          </a:p>
          <a:p>
            <a:pPr indent="457200" lvl="0" marL="0" rtl="0" algn="l">
              <a:spcBef>
                <a:spcPts val="0"/>
              </a:spcBef>
              <a:spcAft>
                <a:spcPts val="0"/>
              </a:spcAft>
              <a:buNone/>
            </a:pPr>
            <a:r>
              <a:rPr lang="en" sz="800">
                <a:latin typeface="Source Code Pro"/>
                <a:ea typeface="Source Code Pro"/>
                <a:cs typeface="Source Code Pro"/>
                <a:sym typeface="Source Code Pro"/>
              </a:rPr>
              <a:t>"payload_raw":[117,51,111,78,73],</a:t>
            </a:r>
            <a:endParaRPr sz="800">
              <a:latin typeface="Source Code Pro"/>
              <a:ea typeface="Source Code Pro"/>
              <a:cs typeface="Source Code Pro"/>
              <a:sym typeface="Source Code Pro"/>
            </a:endParaRPr>
          </a:p>
          <a:p>
            <a:pPr indent="0" lvl="0" marL="457200" rtl="0" algn="l">
              <a:spcBef>
                <a:spcPts val="0"/>
              </a:spcBef>
              <a:spcAft>
                <a:spcPts val="0"/>
              </a:spcAft>
              <a:buNone/>
            </a:pPr>
            <a:r>
              <a:rPr lang="en" sz="800">
                <a:latin typeface="Source Code Pro"/>
                <a:ea typeface="Source Code Pro"/>
                <a:cs typeface="Source Code Pro"/>
                <a:sym typeface="Source Code Pro"/>
              </a:rPr>
              <a:t>"metadata":{</a:t>
            </a:r>
            <a:endParaRPr sz="800">
              <a:latin typeface="Source Code Pro"/>
              <a:ea typeface="Source Code Pro"/>
              <a:cs typeface="Source Code Pro"/>
              <a:sym typeface="Source Code Pro"/>
            </a:endParaRPr>
          </a:p>
          <a:p>
            <a:pPr indent="457200" lvl="0" marL="457200" rtl="0" algn="l">
              <a:spcBef>
                <a:spcPts val="0"/>
              </a:spcBef>
              <a:spcAft>
                <a:spcPts val="0"/>
              </a:spcAft>
              <a:buNone/>
            </a:pPr>
            <a:r>
              <a:rPr lang="en" sz="800">
                <a:latin typeface="Source Code Pro"/>
                <a:ea typeface="Source Code Pro"/>
                <a:cs typeface="Source Code Pro"/>
                <a:sym typeface="Source Code Pro"/>
              </a:rPr>
              <a:t>"time":"2019-01-20T10:37:30.162640534Z",</a:t>
            </a:r>
            <a:endParaRPr sz="800">
              <a:latin typeface="Source Code Pro"/>
              <a:ea typeface="Source Code Pro"/>
              <a:cs typeface="Source Code Pro"/>
              <a:sym typeface="Source Code Pro"/>
            </a:endParaRPr>
          </a:p>
          <a:p>
            <a:pPr indent="457200" lvl="0" marL="457200" rtl="0" algn="l">
              <a:spcBef>
                <a:spcPts val="0"/>
              </a:spcBef>
              <a:spcAft>
                <a:spcPts val="0"/>
              </a:spcAft>
              <a:buNone/>
            </a:pPr>
            <a:r>
              <a:rPr lang="en" sz="800">
                <a:latin typeface="Source Code Pro"/>
                <a:ea typeface="Source Code Pro"/>
                <a:cs typeface="Source Code Pro"/>
                <a:sym typeface="Source Code Pro"/>
              </a:rPr>
              <a:t>"frequency":868.1,</a:t>
            </a:r>
            <a:endParaRPr sz="800">
              <a:latin typeface="Source Code Pro"/>
              <a:ea typeface="Source Code Pro"/>
              <a:cs typeface="Source Code Pro"/>
              <a:sym typeface="Source Code Pro"/>
            </a:endParaRPr>
          </a:p>
          <a:p>
            <a:pPr indent="457200" lvl="0" marL="457200" rtl="0" algn="l">
              <a:spcBef>
                <a:spcPts val="0"/>
              </a:spcBef>
              <a:spcAft>
                <a:spcPts val="0"/>
              </a:spcAft>
              <a:buNone/>
            </a:pPr>
            <a:r>
              <a:rPr lang="en" sz="800">
                <a:latin typeface="Source Code Pro"/>
                <a:ea typeface="Source Code Pro"/>
                <a:cs typeface="Source Code Pro"/>
                <a:sym typeface="Source Code Pro"/>
              </a:rPr>
              <a:t>"modulation":"LORA",</a:t>
            </a:r>
            <a:endParaRPr sz="800">
              <a:latin typeface="Source Code Pro"/>
              <a:ea typeface="Source Code Pro"/>
              <a:cs typeface="Source Code Pro"/>
              <a:sym typeface="Source Code Pro"/>
            </a:endParaRPr>
          </a:p>
          <a:p>
            <a:pPr indent="457200" lvl="0" marL="457200" rtl="0" algn="l">
              <a:spcBef>
                <a:spcPts val="0"/>
              </a:spcBef>
              <a:spcAft>
                <a:spcPts val="0"/>
              </a:spcAft>
              <a:buNone/>
            </a:pPr>
            <a:r>
              <a:rPr lang="en" sz="800">
                <a:latin typeface="Source Code Pro"/>
                <a:ea typeface="Source Code Pro"/>
                <a:cs typeface="Source Code Pro"/>
                <a:sym typeface="Source Code Pro"/>
              </a:rPr>
              <a:t>"data_rate":"SF12BW125",</a:t>
            </a:r>
            <a:endParaRPr sz="800">
              <a:latin typeface="Source Code Pro"/>
              <a:ea typeface="Source Code Pro"/>
              <a:cs typeface="Source Code Pro"/>
              <a:sym typeface="Source Code Pro"/>
            </a:endParaRPr>
          </a:p>
          <a:p>
            <a:pPr indent="457200" lvl="0" marL="457200" rtl="0" algn="l">
              <a:spcBef>
                <a:spcPts val="0"/>
              </a:spcBef>
              <a:spcAft>
                <a:spcPts val="0"/>
              </a:spcAft>
              <a:buNone/>
            </a:pPr>
            <a:r>
              <a:rPr lang="en" sz="800">
                <a:latin typeface="Source Code Pro"/>
                <a:ea typeface="Source Code Pro"/>
                <a:cs typeface="Source Code Pro"/>
                <a:sym typeface="Source Code Pro"/>
              </a:rPr>
              <a:t>"airtime":1318912000,</a:t>
            </a:r>
            <a:endParaRPr sz="800">
              <a:latin typeface="Source Code Pro"/>
              <a:ea typeface="Source Code Pro"/>
              <a:cs typeface="Source Code Pro"/>
              <a:sym typeface="Source Code Pro"/>
            </a:endParaRPr>
          </a:p>
          <a:p>
            <a:pPr indent="457200" lvl="0" marL="457200" rtl="0" algn="l">
              <a:spcBef>
                <a:spcPts val="0"/>
              </a:spcBef>
              <a:spcAft>
                <a:spcPts val="0"/>
              </a:spcAft>
              <a:buNone/>
            </a:pPr>
            <a:r>
              <a:rPr lang="en" sz="800">
                <a:latin typeface="Source Code Pro"/>
                <a:ea typeface="Source Code Pro"/>
                <a:cs typeface="Source Code Pro"/>
                <a:sym typeface="Source Code Pro"/>
              </a:rPr>
              <a:t>"coding_rate":"4/5",</a:t>
            </a:r>
            <a:endParaRPr sz="800">
              <a:latin typeface="Source Code Pro"/>
              <a:ea typeface="Source Code Pro"/>
              <a:cs typeface="Source Code Pro"/>
              <a:sym typeface="Source Code Pro"/>
            </a:endParaRPr>
          </a:p>
          <a:p>
            <a:pPr indent="457200" lvl="0" marL="457200" rtl="0" algn="l">
              <a:spcBef>
                <a:spcPts val="0"/>
              </a:spcBef>
              <a:spcAft>
                <a:spcPts val="0"/>
              </a:spcAft>
              <a:buNone/>
            </a:pPr>
            <a:r>
              <a:rPr lang="en" sz="800">
                <a:latin typeface="Source Code Pro"/>
                <a:ea typeface="Source Code Pro"/>
                <a:cs typeface="Source Code Pro"/>
                <a:sym typeface="Source Code Pro"/>
              </a:rPr>
              <a:t>"gateways":[{...}],</a:t>
            </a:r>
            <a:endParaRPr sz="800">
              <a:latin typeface="Source Code Pro"/>
              <a:ea typeface="Source Code Pro"/>
              <a:cs typeface="Source Code Pro"/>
              <a:sym typeface="Source Code Pro"/>
            </a:endParaRPr>
          </a:p>
          <a:p>
            <a:pPr indent="0" lvl="0" marL="457200" rtl="0" algn="l">
              <a:spcBef>
                <a:spcPts val="0"/>
              </a:spcBef>
              <a:spcAft>
                <a:spcPts val="0"/>
              </a:spcAft>
              <a:buNone/>
            </a:pPr>
            <a:r>
              <a:rPr lang="en" sz="800">
                <a:latin typeface="Source Code Pro"/>
                <a:ea typeface="Source Code Pro"/>
                <a:cs typeface="Source Code Pro"/>
                <a:sym typeface="Source Code Pro"/>
              </a:rPr>
              <a:t>},</a:t>
            </a:r>
            <a:endParaRPr sz="800">
              <a:latin typeface="Source Code Pro"/>
              <a:ea typeface="Source Code Pro"/>
              <a:cs typeface="Source Code Pro"/>
              <a:sym typeface="Source Code Pro"/>
            </a:endParaRPr>
          </a:p>
          <a:p>
            <a:pPr indent="0" lvl="0" marL="457200" rtl="0" algn="l">
              <a:spcBef>
                <a:spcPts val="0"/>
              </a:spcBef>
              <a:spcAft>
                <a:spcPts val="0"/>
              </a:spcAft>
              <a:buNone/>
            </a:pPr>
            <a:r>
              <a:rPr lang="en" sz="800">
                <a:latin typeface="Source Code Pro"/>
                <a:ea typeface="Source Code Pro"/>
                <a:cs typeface="Source Code Pro"/>
                <a:sym typeface="Source Code Pro"/>
              </a:rPr>
              <a:t>"payload":{</a:t>
            </a:r>
            <a:endParaRPr sz="800">
              <a:latin typeface="Source Code Pro"/>
              <a:ea typeface="Source Code Pro"/>
              <a:cs typeface="Source Code Pro"/>
              <a:sym typeface="Source Code Pro"/>
            </a:endParaRPr>
          </a:p>
          <a:p>
            <a:pPr indent="457200" lvl="0" marL="457200" rtl="0" algn="l">
              <a:spcBef>
                <a:spcPts val="0"/>
              </a:spcBef>
              <a:spcAft>
                <a:spcPts val="0"/>
              </a:spcAft>
              <a:buNone/>
            </a:pPr>
            <a:r>
              <a:rPr lang="en" sz="800">
                <a:latin typeface="Source Code Pro"/>
                <a:ea typeface="Source Code Pro"/>
                <a:cs typeface="Source Code Pro"/>
                <a:sym typeface="Source Code Pro"/>
              </a:rPr>
              <a:t>"humidity":"73",</a:t>
            </a:r>
            <a:endParaRPr sz="800">
              <a:latin typeface="Source Code Pro"/>
              <a:ea typeface="Source Code Pro"/>
              <a:cs typeface="Source Code Pro"/>
              <a:sym typeface="Source Code Pro"/>
            </a:endParaRPr>
          </a:p>
          <a:p>
            <a:pPr indent="457200" lvl="0" marL="457200" rtl="0" algn="l">
              <a:spcBef>
                <a:spcPts val="0"/>
              </a:spcBef>
              <a:spcAft>
                <a:spcPts val="0"/>
              </a:spcAft>
              <a:buNone/>
            </a:pPr>
            <a:r>
              <a:rPr lang="en" sz="800">
                <a:latin typeface="Source Code Pro"/>
                <a:ea typeface="Source Code Pro"/>
                <a:cs typeface="Source Code Pro"/>
                <a:sym typeface="Source Code Pro"/>
              </a:rPr>
              <a:t>"pressure":"1011.78",</a:t>
            </a:r>
            <a:endParaRPr sz="800">
              <a:latin typeface="Source Code Pro"/>
              <a:ea typeface="Source Code Pro"/>
              <a:cs typeface="Source Code Pro"/>
              <a:sym typeface="Source Code Pro"/>
            </a:endParaRPr>
          </a:p>
          <a:p>
            <a:pPr indent="457200" lvl="0" marL="457200" rtl="0" algn="l">
              <a:spcBef>
                <a:spcPts val="0"/>
              </a:spcBef>
              <a:spcAft>
                <a:spcPts val="0"/>
              </a:spcAft>
              <a:buNone/>
            </a:pPr>
            <a:r>
              <a:rPr lang="en" sz="800">
                <a:latin typeface="Source Code Pro"/>
                <a:ea typeface="Source Code Pro"/>
                <a:cs typeface="Source Code Pro"/>
                <a:sym typeface="Source Code Pro"/>
              </a:rPr>
              <a:t>"</a:t>
            </a:r>
            <a:r>
              <a:rPr lang="en" sz="800">
                <a:latin typeface="Source Code Pro"/>
                <a:ea typeface="Source Code Pro"/>
                <a:cs typeface="Source Code Pro"/>
                <a:sym typeface="Source Code Pro"/>
              </a:rPr>
              <a:t>t</a:t>
            </a:r>
            <a:r>
              <a:rPr lang="en" sz="800">
                <a:latin typeface="Source Code Pro"/>
                <a:ea typeface="Source Code Pro"/>
                <a:cs typeface="Source Code Pro"/>
                <a:sym typeface="Source Code Pro"/>
              </a:rPr>
              <a:t>emperature":"17.51"</a:t>
            </a:r>
            <a:endParaRPr sz="800">
              <a:latin typeface="Source Code Pro"/>
              <a:ea typeface="Source Code Pro"/>
              <a:cs typeface="Source Code Pro"/>
              <a:sym typeface="Source Code Pro"/>
            </a:endParaRPr>
          </a:p>
          <a:p>
            <a:pPr indent="0" lvl="0" marL="457200" rtl="0" algn="l">
              <a:spcBef>
                <a:spcPts val="0"/>
              </a:spcBef>
              <a:spcAft>
                <a:spcPts val="0"/>
              </a:spcAft>
              <a:buNone/>
            </a:pPr>
            <a:r>
              <a:rPr lang="en" sz="800">
                <a:latin typeface="Source Code Pro"/>
                <a:ea typeface="Source Code Pro"/>
                <a:cs typeface="Source Code Pro"/>
                <a:sym typeface="Source Code Pro"/>
              </a:rPr>
              <a:t>},</a:t>
            </a:r>
            <a:endParaRPr sz="800">
              <a:latin typeface="Source Code Pro"/>
              <a:ea typeface="Source Code Pro"/>
              <a:cs typeface="Source Code Pro"/>
              <a:sym typeface="Source Code Pro"/>
            </a:endParaRPr>
          </a:p>
          <a:p>
            <a:pPr indent="0" lvl="0" marL="457200" rtl="0" algn="l">
              <a:spcBef>
                <a:spcPts val="0"/>
              </a:spcBef>
              <a:spcAft>
                <a:spcPts val="0"/>
              </a:spcAft>
              <a:buNone/>
            </a:pPr>
            <a:r>
              <a:rPr lang="en" sz="800">
                <a:latin typeface="Source Code Pro"/>
                <a:ea typeface="Source Code Pro"/>
                <a:cs typeface="Source Code Pro"/>
                <a:sym typeface="Source Code Pro"/>
              </a:rPr>
              <a:t>"_msgid":"9684ffca.6d052"</a:t>
            </a:r>
            <a:endParaRPr sz="800">
              <a:latin typeface="Source Code Pro"/>
              <a:ea typeface="Source Code Pro"/>
              <a:cs typeface="Source Code Pro"/>
              <a:sym typeface="Source Code Pro"/>
            </a:endParaRPr>
          </a:p>
          <a:p>
            <a:pPr indent="0" lvl="0" marL="0" rtl="0" algn="l">
              <a:spcBef>
                <a:spcPts val="0"/>
              </a:spcBef>
              <a:spcAft>
                <a:spcPts val="0"/>
              </a:spcAft>
              <a:buNone/>
            </a:pPr>
            <a:r>
              <a:rPr lang="en" sz="800">
                <a:latin typeface="Source Code Pro"/>
                <a:ea typeface="Source Code Pro"/>
                <a:cs typeface="Source Code Pro"/>
                <a:sym typeface="Source Code Pro"/>
              </a:rPr>
              <a:t>}</a:t>
            </a:r>
            <a:endParaRPr sz="800">
              <a:latin typeface="Source Code Pro"/>
              <a:ea typeface="Source Code Pro"/>
              <a:cs typeface="Source Code Pro"/>
              <a:sym typeface="Source Code Pro"/>
            </a:endParaRPr>
          </a:p>
          <a:p>
            <a:pPr indent="0" lvl="0" marL="0" rtl="0" algn="l">
              <a:spcBef>
                <a:spcPts val="0"/>
              </a:spcBef>
              <a:spcAft>
                <a:spcPts val="0"/>
              </a:spcAft>
              <a:buNone/>
            </a:pPr>
            <a:r>
              <a:t/>
            </a:r>
            <a:endParaRPr sz="800">
              <a:latin typeface="Source Code Pro"/>
              <a:ea typeface="Source Code Pro"/>
              <a:cs typeface="Source Code Pro"/>
              <a:sym typeface="Source Code Pro"/>
            </a:endParaRPr>
          </a:p>
        </p:txBody>
      </p:sp>
      <p:cxnSp>
        <p:nvCxnSpPr>
          <p:cNvPr id="407" name="Google Shape;407;p53"/>
          <p:cNvCxnSpPr/>
          <p:nvPr/>
        </p:nvCxnSpPr>
        <p:spPr>
          <a:xfrm>
            <a:off x="2676950" y="2183625"/>
            <a:ext cx="2118300" cy="3990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54"/>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Node-RED - Dashboard</a:t>
            </a:r>
            <a:endParaRPr/>
          </a:p>
        </p:txBody>
      </p:sp>
      <p:pic>
        <p:nvPicPr>
          <p:cNvPr id="413" name="Google Shape;413;p54"/>
          <p:cNvPicPr preferRelativeResize="0"/>
          <p:nvPr/>
        </p:nvPicPr>
        <p:blipFill>
          <a:blip r:embed="rId3">
            <a:alphaModFix/>
          </a:blip>
          <a:stretch>
            <a:fillRect/>
          </a:stretch>
        </p:blipFill>
        <p:spPr>
          <a:xfrm>
            <a:off x="311700" y="292852"/>
            <a:ext cx="801000" cy="801000"/>
          </a:xfrm>
          <a:prstGeom prst="rect">
            <a:avLst/>
          </a:prstGeom>
          <a:noFill/>
          <a:ln>
            <a:noFill/>
          </a:ln>
        </p:spPr>
      </p:pic>
      <p:pic>
        <p:nvPicPr>
          <p:cNvPr id="414" name="Google Shape;414;p54"/>
          <p:cNvPicPr preferRelativeResize="0"/>
          <p:nvPr/>
        </p:nvPicPr>
        <p:blipFill rotWithShape="1">
          <a:blip r:embed="rId4">
            <a:alphaModFix/>
          </a:blip>
          <a:srcRect b="29692" l="23888" r="47456" t="42202"/>
          <a:stretch/>
        </p:blipFill>
        <p:spPr>
          <a:xfrm>
            <a:off x="776250" y="1385625"/>
            <a:ext cx="1552475" cy="899575"/>
          </a:xfrm>
          <a:prstGeom prst="rect">
            <a:avLst/>
          </a:prstGeom>
          <a:noFill/>
          <a:ln>
            <a:noFill/>
          </a:ln>
        </p:spPr>
      </p:pic>
      <p:pic>
        <p:nvPicPr>
          <p:cNvPr id="415" name="Google Shape;415;p54"/>
          <p:cNvPicPr preferRelativeResize="0"/>
          <p:nvPr/>
        </p:nvPicPr>
        <p:blipFill>
          <a:blip r:embed="rId5">
            <a:alphaModFix/>
          </a:blip>
          <a:stretch>
            <a:fillRect/>
          </a:stretch>
        </p:blipFill>
        <p:spPr>
          <a:xfrm>
            <a:off x="3518500" y="1209975"/>
            <a:ext cx="4830777" cy="3744850"/>
          </a:xfrm>
          <a:prstGeom prst="rect">
            <a:avLst/>
          </a:prstGeom>
          <a:noFill/>
          <a:ln>
            <a:noFill/>
          </a:ln>
        </p:spPr>
      </p:pic>
      <p:cxnSp>
        <p:nvCxnSpPr>
          <p:cNvPr id="416" name="Google Shape;416;p54"/>
          <p:cNvCxnSpPr/>
          <p:nvPr/>
        </p:nvCxnSpPr>
        <p:spPr>
          <a:xfrm>
            <a:off x="1820900" y="1871675"/>
            <a:ext cx="1748400" cy="573000"/>
          </a:xfrm>
          <a:prstGeom prst="straightConnector1">
            <a:avLst/>
          </a:prstGeom>
          <a:noFill/>
          <a:ln cap="flat" cmpd="sng" w="19050">
            <a:solidFill>
              <a:srgbClr val="FF0000"/>
            </a:solidFill>
            <a:prstDash val="solid"/>
            <a:round/>
            <a:headEnd len="med" w="med" type="none"/>
            <a:tailEnd len="med" w="med" type="triangle"/>
          </a:ln>
        </p:spPr>
      </p:cxnSp>
      <p:sp>
        <p:nvSpPr>
          <p:cNvPr id="417" name="Google Shape;417;p54"/>
          <p:cNvSpPr/>
          <p:nvPr/>
        </p:nvSpPr>
        <p:spPr>
          <a:xfrm>
            <a:off x="4258450" y="4185900"/>
            <a:ext cx="1189800" cy="616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55"/>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Node-RED - Dashboard</a:t>
            </a:r>
            <a:endParaRPr/>
          </a:p>
        </p:txBody>
      </p:sp>
      <p:pic>
        <p:nvPicPr>
          <p:cNvPr id="423" name="Google Shape;423;p55"/>
          <p:cNvPicPr preferRelativeResize="0"/>
          <p:nvPr/>
        </p:nvPicPr>
        <p:blipFill>
          <a:blip r:embed="rId3">
            <a:alphaModFix/>
          </a:blip>
          <a:stretch>
            <a:fillRect/>
          </a:stretch>
        </p:blipFill>
        <p:spPr>
          <a:xfrm>
            <a:off x="311700" y="292852"/>
            <a:ext cx="801000" cy="801000"/>
          </a:xfrm>
          <a:prstGeom prst="rect">
            <a:avLst/>
          </a:prstGeom>
          <a:noFill/>
          <a:ln>
            <a:noFill/>
          </a:ln>
        </p:spPr>
      </p:pic>
      <p:pic>
        <p:nvPicPr>
          <p:cNvPr id="424" name="Google Shape;424;p55"/>
          <p:cNvPicPr preferRelativeResize="0"/>
          <p:nvPr/>
        </p:nvPicPr>
        <p:blipFill>
          <a:blip r:embed="rId4">
            <a:alphaModFix/>
          </a:blip>
          <a:stretch>
            <a:fillRect/>
          </a:stretch>
        </p:blipFill>
        <p:spPr>
          <a:xfrm>
            <a:off x="515125" y="1246250"/>
            <a:ext cx="2458789" cy="3744849"/>
          </a:xfrm>
          <a:prstGeom prst="rect">
            <a:avLst/>
          </a:prstGeom>
          <a:noFill/>
          <a:ln>
            <a:noFill/>
          </a:ln>
        </p:spPr>
      </p:pic>
      <p:pic>
        <p:nvPicPr>
          <p:cNvPr id="425" name="Google Shape;425;p55"/>
          <p:cNvPicPr preferRelativeResize="0"/>
          <p:nvPr/>
        </p:nvPicPr>
        <p:blipFill>
          <a:blip r:embed="rId5">
            <a:alphaModFix/>
          </a:blip>
          <a:stretch>
            <a:fillRect/>
          </a:stretch>
        </p:blipFill>
        <p:spPr>
          <a:xfrm>
            <a:off x="5962873" y="1246250"/>
            <a:ext cx="2458800" cy="3026230"/>
          </a:xfrm>
          <a:prstGeom prst="rect">
            <a:avLst/>
          </a:prstGeom>
          <a:noFill/>
          <a:ln>
            <a:noFill/>
          </a:ln>
        </p:spPr>
      </p:pic>
      <p:pic>
        <p:nvPicPr>
          <p:cNvPr id="426" name="Google Shape;426;p55"/>
          <p:cNvPicPr preferRelativeResize="0"/>
          <p:nvPr/>
        </p:nvPicPr>
        <p:blipFill rotWithShape="1">
          <a:blip r:embed="rId6">
            <a:alphaModFix/>
          </a:blip>
          <a:srcRect b="55755" l="65176" r="3223" t="17272"/>
          <a:stretch/>
        </p:blipFill>
        <p:spPr>
          <a:xfrm>
            <a:off x="3570850" y="2227200"/>
            <a:ext cx="1712100" cy="863300"/>
          </a:xfrm>
          <a:prstGeom prst="rect">
            <a:avLst/>
          </a:prstGeom>
          <a:noFill/>
          <a:ln>
            <a:noFill/>
          </a:ln>
        </p:spPr>
      </p:pic>
      <p:cxnSp>
        <p:nvCxnSpPr>
          <p:cNvPr id="427" name="Google Shape;427;p55"/>
          <p:cNvCxnSpPr/>
          <p:nvPr/>
        </p:nvCxnSpPr>
        <p:spPr>
          <a:xfrm flipH="1">
            <a:off x="2945325" y="2575375"/>
            <a:ext cx="1269600" cy="7200"/>
          </a:xfrm>
          <a:prstGeom prst="straightConnector1">
            <a:avLst/>
          </a:prstGeom>
          <a:noFill/>
          <a:ln cap="flat" cmpd="sng" w="19050">
            <a:solidFill>
              <a:srgbClr val="FF0000"/>
            </a:solidFill>
            <a:prstDash val="solid"/>
            <a:round/>
            <a:headEnd len="med" w="med" type="none"/>
            <a:tailEnd len="med" w="med" type="triangle"/>
          </a:ln>
        </p:spPr>
      </p:cxnSp>
      <p:cxnSp>
        <p:nvCxnSpPr>
          <p:cNvPr id="428" name="Google Shape;428;p55"/>
          <p:cNvCxnSpPr/>
          <p:nvPr/>
        </p:nvCxnSpPr>
        <p:spPr>
          <a:xfrm>
            <a:off x="4831550" y="2858300"/>
            <a:ext cx="1110000" cy="942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56"/>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Node-RED - Dashboard</a:t>
            </a:r>
            <a:endParaRPr/>
          </a:p>
        </p:txBody>
      </p:sp>
      <p:pic>
        <p:nvPicPr>
          <p:cNvPr id="434" name="Google Shape;434;p56"/>
          <p:cNvPicPr preferRelativeResize="0"/>
          <p:nvPr/>
        </p:nvPicPr>
        <p:blipFill>
          <a:blip r:embed="rId3">
            <a:alphaModFix/>
          </a:blip>
          <a:stretch>
            <a:fillRect/>
          </a:stretch>
        </p:blipFill>
        <p:spPr>
          <a:xfrm>
            <a:off x="311700" y="292852"/>
            <a:ext cx="801000" cy="801000"/>
          </a:xfrm>
          <a:prstGeom prst="rect">
            <a:avLst/>
          </a:prstGeom>
          <a:noFill/>
          <a:ln>
            <a:noFill/>
          </a:ln>
        </p:spPr>
      </p:pic>
      <p:pic>
        <p:nvPicPr>
          <p:cNvPr id="435" name="Google Shape;435;p56"/>
          <p:cNvPicPr preferRelativeResize="0"/>
          <p:nvPr/>
        </p:nvPicPr>
        <p:blipFill>
          <a:blip r:embed="rId4">
            <a:alphaModFix/>
          </a:blip>
          <a:stretch>
            <a:fillRect/>
          </a:stretch>
        </p:blipFill>
        <p:spPr>
          <a:xfrm>
            <a:off x="925888" y="1166450"/>
            <a:ext cx="7292218" cy="37448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57"/>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Node-RED - influxdb</a:t>
            </a:r>
            <a:endParaRPr/>
          </a:p>
        </p:txBody>
      </p:sp>
      <p:pic>
        <p:nvPicPr>
          <p:cNvPr id="441" name="Google Shape;441;p57"/>
          <p:cNvPicPr preferRelativeResize="0"/>
          <p:nvPr/>
        </p:nvPicPr>
        <p:blipFill>
          <a:blip r:embed="rId3">
            <a:alphaModFix/>
          </a:blip>
          <a:stretch>
            <a:fillRect/>
          </a:stretch>
        </p:blipFill>
        <p:spPr>
          <a:xfrm>
            <a:off x="311700" y="292852"/>
            <a:ext cx="801000" cy="801000"/>
          </a:xfrm>
          <a:prstGeom prst="rect">
            <a:avLst/>
          </a:prstGeom>
          <a:noFill/>
          <a:ln>
            <a:noFill/>
          </a:ln>
        </p:spPr>
      </p:pic>
      <p:pic>
        <p:nvPicPr>
          <p:cNvPr id="442" name="Google Shape;442;p57"/>
          <p:cNvPicPr preferRelativeResize="0"/>
          <p:nvPr/>
        </p:nvPicPr>
        <p:blipFill>
          <a:blip r:embed="rId4">
            <a:alphaModFix/>
          </a:blip>
          <a:stretch>
            <a:fillRect/>
          </a:stretch>
        </p:blipFill>
        <p:spPr>
          <a:xfrm>
            <a:off x="4705749" y="259249"/>
            <a:ext cx="849938" cy="868225"/>
          </a:xfrm>
          <a:prstGeom prst="rect">
            <a:avLst/>
          </a:prstGeom>
          <a:noFill/>
          <a:ln>
            <a:noFill/>
          </a:ln>
        </p:spPr>
      </p:pic>
      <p:sp>
        <p:nvSpPr>
          <p:cNvPr id="443" name="Google Shape;443;p57"/>
          <p:cNvSpPr txBox="1"/>
          <p:nvPr/>
        </p:nvSpPr>
        <p:spPr>
          <a:xfrm>
            <a:off x="4120600" y="3125225"/>
            <a:ext cx="4773600" cy="15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000">
                <a:latin typeface="Source Code Pro"/>
                <a:ea typeface="Source Code Pro"/>
                <a:cs typeface="Source Code Pro"/>
                <a:sym typeface="Source Code Pro"/>
              </a:rPr>
              <a:t>msg.payload = [</a:t>
            </a:r>
            <a:endParaRPr sz="1000">
              <a:latin typeface="Source Code Pro"/>
              <a:ea typeface="Source Code Pro"/>
              <a:cs typeface="Source Code Pro"/>
              <a:sym typeface="Source Code Pro"/>
            </a:endParaRPr>
          </a:p>
          <a:p>
            <a:pPr indent="0" lvl="0" marL="0" rtl="0" algn="l">
              <a:spcBef>
                <a:spcPts val="0"/>
              </a:spcBef>
              <a:spcAft>
                <a:spcPts val="0"/>
              </a:spcAft>
              <a:buClr>
                <a:srgbClr val="000000"/>
              </a:buClr>
              <a:buSzPts val="1100"/>
              <a:buFont typeface="Arial"/>
              <a:buNone/>
            </a:pPr>
            <a:r>
              <a:rPr lang="en" sz="1000">
                <a:latin typeface="Source Code Pro"/>
                <a:ea typeface="Source Code Pro"/>
                <a:cs typeface="Source Code Pro"/>
                <a:sym typeface="Source Code Pro"/>
              </a:rPr>
              <a:t>    {</a:t>
            </a:r>
            <a:endParaRPr sz="1000">
              <a:latin typeface="Source Code Pro"/>
              <a:ea typeface="Source Code Pro"/>
              <a:cs typeface="Source Code Pro"/>
              <a:sym typeface="Source Code Pro"/>
            </a:endParaRPr>
          </a:p>
          <a:p>
            <a:pPr indent="0" lvl="0" marL="0" rtl="0" algn="l">
              <a:spcBef>
                <a:spcPts val="0"/>
              </a:spcBef>
              <a:spcAft>
                <a:spcPts val="0"/>
              </a:spcAft>
              <a:buClr>
                <a:srgbClr val="000000"/>
              </a:buClr>
              <a:buSzPts val="1100"/>
              <a:buFont typeface="Arial"/>
              <a:buNone/>
            </a:pPr>
            <a:r>
              <a:rPr lang="en" sz="1000">
                <a:latin typeface="Source Code Pro"/>
                <a:ea typeface="Source Code Pro"/>
                <a:cs typeface="Source Code Pro"/>
                <a:sym typeface="Source Code Pro"/>
              </a:rPr>
              <a:t>        "</a:t>
            </a:r>
            <a:r>
              <a:rPr lang="en" sz="1000">
                <a:solidFill>
                  <a:srgbClr val="6AA84F"/>
                </a:solidFill>
                <a:latin typeface="Source Code Pro"/>
                <a:ea typeface="Source Code Pro"/>
                <a:cs typeface="Source Code Pro"/>
                <a:sym typeface="Source Code Pro"/>
              </a:rPr>
              <a:t>temperature</a:t>
            </a:r>
            <a:r>
              <a:rPr lang="en" sz="1000">
                <a:latin typeface="Source Code Pro"/>
                <a:ea typeface="Source Code Pro"/>
                <a:cs typeface="Source Code Pro"/>
                <a:sym typeface="Source Code Pro"/>
              </a:rPr>
              <a:t>": </a:t>
            </a:r>
            <a:r>
              <a:rPr lang="en" sz="1000">
                <a:solidFill>
                  <a:srgbClr val="CC0000"/>
                </a:solidFill>
                <a:latin typeface="Source Code Pro"/>
                <a:ea typeface="Source Code Pro"/>
                <a:cs typeface="Source Code Pro"/>
                <a:sym typeface="Source Code Pro"/>
              </a:rPr>
              <a:t>parseFloat</a:t>
            </a:r>
            <a:r>
              <a:rPr lang="en" sz="1000">
                <a:latin typeface="Source Code Pro"/>
                <a:ea typeface="Source Code Pro"/>
                <a:cs typeface="Source Code Pro"/>
                <a:sym typeface="Source Code Pro"/>
              </a:rPr>
              <a:t>(msg.payload.temperature),</a:t>
            </a:r>
            <a:endParaRPr sz="1000">
              <a:latin typeface="Source Code Pro"/>
              <a:ea typeface="Source Code Pro"/>
              <a:cs typeface="Source Code Pro"/>
              <a:sym typeface="Source Code Pro"/>
            </a:endParaRPr>
          </a:p>
          <a:p>
            <a:pPr indent="0" lvl="0" marL="0" rtl="0" algn="l">
              <a:spcBef>
                <a:spcPts val="0"/>
              </a:spcBef>
              <a:spcAft>
                <a:spcPts val="0"/>
              </a:spcAft>
              <a:buClr>
                <a:srgbClr val="000000"/>
              </a:buClr>
              <a:buSzPts val="1100"/>
              <a:buFont typeface="Arial"/>
              <a:buNone/>
            </a:pPr>
            <a:r>
              <a:rPr lang="en" sz="1000">
                <a:latin typeface="Source Code Pro"/>
                <a:ea typeface="Source Code Pro"/>
                <a:cs typeface="Source Code Pro"/>
                <a:sym typeface="Source Code Pro"/>
              </a:rPr>
              <a:t>        "</a:t>
            </a:r>
            <a:r>
              <a:rPr lang="en" sz="1000">
                <a:solidFill>
                  <a:srgbClr val="6AA84F"/>
                </a:solidFill>
                <a:latin typeface="Source Code Pro"/>
                <a:ea typeface="Source Code Pro"/>
                <a:cs typeface="Source Code Pro"/>
                <a:sym typeface="Source Code Pro"/>
              </a:rPr>
              <a:t>pressure</a:t>
            </a:r>
            <a:r>
              <a:rPr lang="en" sz="1000">
                <a:latin typeface="Source Code Pro"/>
                <a:ea typeface="Source Code Pro"/>
                <a:cs typeface="Source Code Pro"/>
                <a:sym typeface="Source Code Pro"/>
              </a:rPr>
              <a:t>": </a:t>
            </a:r>
            <a:r>
              <a:rPr lang="en" sz="1000">
                <a:solidFill>
                  <a:srgbClr val="CC0000"/>
                </a:solidFill>
                <a:latin typeface="Source Code Pro"/>
                <a:ea typeface="Source Code Pro"/>
                <a:cs typeface="Source Code Pro"/>
                <a:sym typeface="Source Code Pro"/>
              </a:rPr>
              <a:t>parseFloat</a:t>
            </a:r>
            <a:r>
              <a:rPr lang="en" sz="1000">
                <a:latin typeface="Source Code Pro"/>
                <a:ea typeface="Source Code Pro"/>
                <a:cs typeface="Source Code Pro"/>
                <a:sym typeface="Source Code Pro"/>
              </a:rPr>
              <a:t>(msg.payload.pressure),</a:t>
            </a:r>
            <a:endParaRPr sz="1000">
              <a:latin typeface="Source Code Pro"/>
              <a:ea typeface="Source Code Pro"/>
              <a:cs typeface="Source Code Pro"/>
              <a:sym typeface="Source Code Pro"/>
            </a:endParaRPr>
          </a:p>
          <a:p>
            <a:pPr indent="0" lvl="0" marL="0" rtl="0" algn="l">
              <a:spcBef>
                <a:spcPts val="0"/>
              </a:spcBef>
              <a:spcAft>
                <a:spcPts val="0"/>
              </a:spcAft>
              <a:buClr>
                <a:srgbClr val="000000"/>
              </a:buClr>
              <a:buSzPts val="1100"/>
              <a:buFont typeface="Arial"/>
              <a:buNone/>
            </a:pPr>
            <a:r>
              <a:rPr lang="en" sz="1000">
                <a:latin typeface="Source Code Pro"/>
                <a:ea typeface="Source Code Pro"/>
                <a:cs typeface="Source Code Pro"/>
                <a:sym typeface="Source Code Pro"/>
              </a:rPr>
              <a:t>        "</a:t>
            </a:r>
            <a:r>
              <a:rPr lang="en" sz="1000">
                <a:solidFill>
                  <a:srgbClr val="6AA84F"/>
                </a:solidFill>
                <a:latin typeface="Source Code Pro"/>
                <a:ea typeface="Source Code Pro"/>
                <a:cs typeface="Source Code Pro"/>
                <a:sym typeface="Source Code Pro"/>
              </a:rPr>
              <a:t>humidity</a:t>
            </a:r>
            <a:r>
              <a:rPr lang="en" sz="1000">
                <a:latin typeface="Source Code Pro"/>
                <a:ea typeface="Source Code Pro"/>
                <a:cs typeface="Source Code Pro"/>
                <a:sym typeface="Source Code Pro"/>
              </a:rPr>
              <a:t>": </a:t>
            </a:r>
            <a:r>
              <a:rPr lang="en" sz="1000">
                <a:solidFill>
                  <a:srgbClr val="CC0000"/>
                </a:solidFill>
                <a:latin typeface="Source Code Pro"/>
                <a:ea typeface="Source Code Pro"/>
                <a:cs typeface="Source Code Pro"/>
                <a:sym typeface="Source Code Pro"/>
              </a:rPr>
              <a:t>parseInt</a:t>
            </a:r>
            <a:r>
              <a:rPr lang="en" sz="1000">
                <a:latin typeface="Source Code Pro"/>
                <a:ea typeface="Source Code Pro"/>
                <a:cs typeface="Source Code Pro"/>
                <a:sym typeface="Source Code Pro"/>
              </a:rPr>
              <a:t>(msg.payload.humidity),</a:t>
            </a:r>
            <a:endParaRPr sz="1000">
              <a:latin typeface="Source Code Pro"/>
              <a:ea typeface="Source Code Pro"/>
              <a:cs typeface="Source Code Pro"/>
              <a:sym typeface="Source Code Pro"/>
            </a:endParaRPr>
          </a:p>
          <a:p>
            <a:pPr indent="0" lvl="0" marL="0" rtl="0" algn="l">
              <a:spcBef>
                <a:spcPts val="0"/>
              </a:spcBef>
              <a:spcAft>
                <a:spcPts val="0"/>
              </a:spcAft>
              <a:buClr>
                <a:srgbClr val="000000"/>
              </a:buClr>
              <a:buSzPts val="1100"/>
              <a:buFont typeface="Arial"/>
              <a:buNone/>
            </a:pPr>
            <a:r>
              <a:rPr lang="en" sz="1000">
                <a:latin typeface="Source Code Pro"/>
                <a:ea typeface="Source Code Pro"/>
                <a:cs typeface="Source Code Pro"/>
                <a:sym typeface="Source Code Pro"/>
              </a:rPr>
              <a:t>    },</a:t>
            </a:r>
            <a:endParaRPr sz="1000">
              <a:latin typeface="Source Code Pro"/>
              <a:ea typeface="Source Code Pro"/>
              <a:cs typeface="Source Code Pro"/>
              <a:sym typeface="Source Code Pro"/>
            </a:endParaRPr>
          </a:p>
          <a:p>
            <a:pPr indent="0" lvl="0" marL="0" rtl="0" algn="l">
              <a:spcBef>
                <a:spcPts val="0"/>
              </a:spcBef>
              <a:spcAft>
                <a:spcPts val="0"/>
              </a:spcAft>
              <a:buClr>
                <a:srgbClr val="000000"/>
              </a:buClr>
              <a:buSzPts val="1100"/>
              <a:buFont typeface="Arial"/>
              <a:buNone/>
            </a:pPr>
            <a:r>
              <a:rPr lang="en" sz="1000">
                <a:latin typeface="Source Code Pro"/>
                <a:ea typeface="Source Code Pro"/>
                <a:cs typeface="Source Code Pro"/>
                <a:sym typeface="Source Code Pro"/>
              </a:rPr>
              <a:t>    {"</a:t>
            </a:r>
            <a:r>
              <a:rPr lang="en" sz="1000">
                <a:solidFill>
                  <a:srgbClr val="6AA84F"/>
                </a:solidFill>
                <a:latin typeface="Source Code Pro"/>
                <a:ea typeface="Source Code Pro"/>
                <a:cs typeface="Source Code Pro"/>
                <a:sym typeface="Source Code Pro"/>
              </a:rPr>
              <a:t>device</a:t>
            </a:r>
            <a:r>
              <a:rPr lang="en" sz="1000">
                <a:latin typeface="Source Code Pro"/>
                <a:ea typeface="Source Code Pro"/>
                <a:cs typeface="Source Code Pro"/>
                <a:sym typeface="Source Code Pro"/>
              </a:rPr>
              <a:t>": msg.dev_id }</a:t>
            </a:r>
            <a:endParaRPr sz="1000">
              <a:latin typeface="Source Code Pro"/>
              <a:ea typeface="Source Code Pro"/>
              <a:cs typeface="Source Code Pro"/>
              <a:sym typeface="Source Code Pro"/>
            </a:endParaRPr>
          </a:p>
          <a:p>
            <a:pPr indent="0" lvl="0" marL="0" rtl="0" algn="l">
              <a:spcBef>
                <a:spcPts val="0"/>
              </a:spcBef>
              <a:spcAft>
                <a:spcPts val="0"/>
              </a:spcAft>
              <a:buClr>
                <a:srgbClr val="000000"/>
              </a:buClr>
              <a:buSzPts val="1100"/>
              <a:buFont typeface="Arial"/>
              <a:buNone/>
            </a:pPr>
            <a:r>
              <a:rPr lang="en" sz="1000">
                <a:latin typeface="Source Code Pro"/>
                <a:ea typeface="Source Code Pro"/>
                <a:cs typeface="Source Code Pro"/>
                <a:sym typeface="Source Code Pro"/>
              </a:rPr>
              <a:t>];</a:t>
            </a:r>
            <a:endParaRPr sz="1000">
              <a:latin typeface="Source Code Pro"/>
              <a:ea typeface="Source Code Pro"/>
              <a:cs typeface="Source Code Pro"/>
              <a:sym typeface="Source Code Pro"/>
            </a:endParaRPr>
          </a:p>
          <a:p>
            <a:pPr indent="0" lvl="0" marL="0" rtl="0" algn="l">
              <a:spcBef>
                <a:spcPts val="0"/>
              </a:spcBef>
              <a:spcAft>
                <a:spcPts val="0"/>
              </a:spcAft>
              <a:buClr>
                <a:srgbClr val="000000"/>
              </a:buClr>
              <a:buSzPts val="1100"/>
              <a:buFont typeface="Arial"/>
              <a:buNone/>
            </a:pPr>
            <a:r>
              <a:rPr lang="en" sz="1000">
                <a:latin typeface="Source Code Pro"/>
                <a:ea typeface="Source Code Pro"/>
                <a:cs typeface="Source Code Pro"/>
                <a:sym typeface="Source Code Pro"/>
              </a:rPr>
              <a:t>msg.measurement = msg.app_id;</a:t>
            </a:r>
            <a:endParaRPr sz="1000">
              <a:latin typeface="Source Code Pro"/>
              <a:ea typeface="Source Code Pro"/>
              <a:cs typeface="Source Code Pro"/>
              <a:sym typeface="Source Code Pro"/>
            </a:endParaRPr>
          </a:p>
          <a:p>
            <a:pPr indent="0" lvl="0" marL="0" rtl="0" algn="l">
              <a:spcBef>
                <a:spcPts val="0"/>
              </a:spcBef>
              <a:spcAft>
                <a:spcPts val="0"/>
              </a:spcAft>
              <a:buClr>
                <a:srgbClr val="000000"/>
              </a:buClr>
              <a:buSzPts val="1100"/>
              <a:buFont typeface="Arial"/>
              <a:buNone/>
            </a:pPr>
            <a:r>
              <a:rPr lang="en" sz="1000">
                <a:latin typeface="Source Code Pro"/>
                <a:ea typeface="Source Code Pro"/>
                <a:cs typeface="Source Code Pro"/>
                <a:sym typeface="Source Code Pro"/>
              </a:rPr>
              <a:t>return msg;</a:t>
            </a:r>
            <a:endParaRPr sz="1000">
              <a:latin typeface="Source Code Pro"/>
              <a:ea typeface="Source Code Pro"/>
              <a:cs typeface="Source Code Pro"/>
              <a:sym typeface="Source Code Pro"/>
            </a:endParaRPr>
          </a:p>
          <a:p>
            <a:pPr indent="0" lvl="0" marL="0" rtl="0" algn="l">
              <a:spcBef>
                <a:spcPts val="0"/>
              </a:spcBef>
              <a:spcAft>
                <a:spcPts val="0"/>
              </a:spcAft>
              <a:buNone/>
            </a:pPr>
            <a:r>
              <a:t/>
            </a:r>
            <a:endParaRPr sz="1000">
              <a:latin typeface="Source Code Pro"/>
              <a:ea typeface="Source Code Pro"/>
              <a:cs typeface="Source Code Pro"/>
              <a:sym typeface="Source Code Pro"/>
            </a:endParaRPr>
          </a:p>
        </p:txBody>
      </p:sp>
      <p:pic>
        <p:nvPicPr>
          <p:cNvPr id="444" name="Google Shape;444;p57"/>
          <p:cNvPicPr preferRelativeResize="0"/>
          <p:nvPr/>
        </p:nvPicPr>
        <p:blipFill>
          <a:blip r:embed="rId5">
            <a:alphaModFix/>
          </a:blip>
          <a:stretch>
            <a:fillRect/>
          </a:stretch>
        </p:blipFill>
        <p:spPr>
          <a:xfrm>
            <a:off x="464947" y="1376538"/>
            <a:ext cx="4888924" cy="1466000"/>
          </a:xfrm>
          <a:prstGeom prst="rect">
            <a:avLst/>
          </a:prstGeom>
          <a:noFill/>
          <a:ln>
            <a:noFill/>
          </a:ln>
        </p:spPr>
      </p:pic>
      <p:cxnSp>
        <p:nvCxnSpPr>
          <p:cNvPr id="445" name="Google Shape;445;p57"/>
          <p:cNvCxnSpPr/>
          <p:nvPr/>
        </p:nvCxnSpPr>
        <p:spPr>
          <a:xfrm>
            <a:off x="3366125" y="2161875"/>
            <a:ext cx="631200" cy="9795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58"/>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influxdb</a:t>
            </a:r>
            <a:endParaRPr/>
          </a:p>
        </p:txBody>
      </p:sp>
      <p:pic>
        <p:nvPicPr>
          <p:cNvPr id="451" name="Google Shape;451;p58"/>
          <p:cNvPicPr preferRelativeResize="0"/>
          <p:nvPr/>
        </p:nvPicPr>
        <p:blipFill>
          <a:blip r:embed="rId3">
            <a:alphaModFix/>
          </a:blip>
          <a:stretch>
            <a:fillRect/>
          </a:stretch>
        </p:blipFill>
        <p:spPr>
          <a:xfrm>
            <a:off x="191049" y="259237"/>
            <a:ext cx="849938" cy="868225"/>
          </a:xfrm>
          <a:prstGeom prst="rect">
            <a:avLst/>
          </a:prstGeom>
          <a:noFill/>
          <a:ln>
            <a:noFill/>
          </a:ln>
        </p:spPr>
      </p:pic>
      <p:sp>
        <p:nvSpPr>
          <p:cNvPr id="452" name="Google Shape;452;p58"/>
          <p:cNvSpPr txBox="1"/>
          <p:nvPr>
            <p:ph idx="1" type="body"/>
          </p:nvPr>
        </p:nvSpPr>
        <p:spPr>
          <a:xfrm>
            <a:off x="311700" y="1228675"/>
            <a:ext cx="4278600" cy="3340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595959"/>
              </a:buClr>
              <a:buSzPts val="1200"/>
              <a:buChar char="●"/>
            </a:pPr>
            <a:r>
              <a:rPr lang="en" sz="1200">
                <a:solidFill>
                  <a:srgbClr val="595959"/>
                </a:solidFill>
              </a:rPr>
              <a:t>Base de dades</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Específica per </a:t>
            </a:r>
            <a:r>
              <a:rPr b="1" lang="en" sz="1200">
                <a:solidFill>
                  <a:srgbClr val="595959"/>
                </a:solidFill>
              </a:rPr>
              <a:t>sèries temporals</a:t>
            </a:r>
            <a:endParaRPr b="1" sz="1200">
              <a:solidFill>
                <a:srgbClr val="595959"/>
              </a:solidFill>
            </a:endParaRPr>
          </a:p>
          <a:p>
            <a:pPr indent="-304800" lvl="0" marL="457200" rtl="0" algn="l">
              <a:spcBef>
                <a:spcPts val="0"/>
              </a:spcBef>
              <a:spcAft>
                <a:spcPts val="0"/>
              </a:spcAft>
              <a:buClr>
                <a:srgbClr val="595959"/>
              </a:buClr>
              <a:buSzPts val="1200"/>
              <a:buChar char="●"/>
            </a:pPr>
            <a:r>
              <a:rPr b="1" lang="en" sz="1200">
                <a:solidFill>
                  <a:srgbClr val="595959"/>
                </a:solidFill>
              </a:rPr>
              <a:t>Sense estructura</a:t>
            </a:r>
            <a:endParaRPr b="1"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Taules =&gt; Measurements/Series</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Camps =&gt; Tags/Fields</a:t>
            </a:r>
            <a:endParaRPr sz="1200">
              <a:solidFill>
                <a:srgbClr val="595959"/>
              </a:solidFill>
            </a:endParaRPr>
          </a:p>
          <a:p>
            <a:pPr indent="-304800" lvl="0" marL="457200" rtl="0" algn="l">
              <a:spcBef>
                <a:spcPts val="0"/>
              </a:spcBef>
              <a:spcAft>
                <a:spcPts val="0"/>
              </a:spcAft>
              <a:buClr>
                <a:srgbClr val="595959"/>
              </a:buClr>
              <a:buSzPts val="1200"/>
              <a:buChar char="●"/>
            </a:pPr>
            <a:r>
              <a:rPr b="1" lang="en" sz="1200">
                <a:solidFill>
                  <a:srgbClr val="595959"/>
                </a:solidFill>
              </a:rPr>
              <a:t>API HTTP</a:t>
            </a:r>
            <a:endParaRPr b="1" sz="1200">
              <a:solidFill>
                <a:srgbClr val="595959"/>
              </a:solidFill>
            </a:endParaRPr>
          </a:p>
          <a:p>
            <a:pPr indent="-304800" lvl="0" marL="457200" rtl="0" algn="l">
              <a:spcBef>
                <a:spcPts val="0"/>
              </a:spcBef>
              <a:spcAft>
                <a:spcPts val="0"/>
              </a:spcAft>
              <a:buClr>
                <a:srgbClr val="595959"/>
              </a:buClr>
              <a:buSzPts val="1200"/>
              <a:buChar char="●"/>
            </a:pPr>
            <a:r>
              <a:rPr b="1" lang="en" sz="1200">
                <a:solidFill>
                  <a:srgbClr val="595959"/>
                </a:solidFill>
              </a:rPr>
              <a:t>Retention policies</a:t>
            </a:r>
            <a:endParaRPr b="1" sz="1200">
              <a:solidFill>
                <a:srgbClr val="595959"/>
              </a:solidFill>
            </a:endParaRPr>
          </a:p>
          <a:p>
            <a:pPr indent="-304800" lvl="0" marL="457200" rtl="0" algn="l">
              <a:spcBef>
                <a:spcPts val="0"/>
              </a:spcBef>
              <a:spcAft>
                <a:spcPts val="0"/>
              </a:spcAft>
              <a:buClr>
                <a:srgbClr val="595959"/>
              </a:buClr>
              <a:buSzPts val="1200"/>
              <a:buChar char="●"/>
            </a:pPr>
            <a:r>
              <a:rPr b="1" lang="en" sz="1200">
                <a:solidFill>
                  <a:srgbClr val="595959"/>
                </a:solidFill>
              </a:rPr>
              <a:t>Continuous queries</a:t>
            </a:r>
            <a:endParaRPr b="1"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Open source</a:t>
            </a:r>
            <a:endParaRPr sz="1200">
              <a:solidFill>
                <a:srgbClr val="595959"/>
              </a:solidFill>
            </a:endParaRPr>
          </a:p>
          <a:p>
            <a:pPr indent="0" lvl="0" marL="0" rtl="0" algn="l">
              <a:spcBef>
                <a:spcPts val="1800"/>
              </a:spcBef>
              <a:spcAft>
                <a:spcPts val="1800"/>
              </a:spcAft>
              <a:buNone/>
            </a:pPr>
            <a:r>
              <a:t/>
            </a:r>
            <a:endParaRPr sz="1200">
              <a:solidFill>
                <a:srgbClr val="595959"/>
              </a:solidFill>
            </a:endParaRPr>
          </a:p>
        </p:txBody>
      </p:sp>
      <p:pic>
        <p:nvPicPr>
          <p:cNvPr id="453" name="Google Shape;453;p58"/>
          <p:cNvPicPr preferRelativeResize="0"/>
          <p:nvPr/>
        </p:nvPicPr>
        <p:blipFill>
          <a:blip r:embed="rId4">
            <a:alphaModFix/>
          </a:blip>
          <a:stretch>
            <a:fillRect/>
          </a:stretch>
        </p:blipFill>
        <p:spPr>
          <a:xfrm>
            <a:off x="5064175" y="3391150"/>
            <a:ext cx="3548825" cy="11777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59"/>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influxdb</a:t>
            </a:r>
            <a:endParaRPr/>
          </a:p>
        </p:txBody>
      </p:sp>
      <p:pic>
        <p:nvPicPr>
          <p:cNvPr id="459" name="Google Shape;459;p59"/>
          <p:cNvPicPr preferRelativeResize="0"/>
          <p:nvPr/>
        </p:nvPicPr>
        <p:blipFill>
          <a:blip r:embed="rId3">
            <a:alphaModFix/>
          </a:blip>
          <a:stretch>
            <a:fillRect/>
          </a:stretch>
        </p:blipFill>
        <p:spPr>
          <a:xfrm>
            <a:off x="191049" y="259237"/>
            <a:ext cx="849938" cy="868225"/>
          </a:xfrm>
          <a:prstGeom prst="rect">
            <a:avLst/>
          </a:prstGeom>
          <a:noFill/>
          <a:ln>
            <a:noFill/>
          </a:ln>
        </p:spPr>
      </p:pic>
      <p:sp>
        <p:nvSpPr>
          <p:cNvPr id="460" name="Google Shape;460;p59"/>
          <p:cNvSpPr txBox="1"/>
          <p:nvPr/>
        </p:nvSpPr>
        <p:spPr>
          <a:xfrm>
            <a:off x="466050" y="1392875"/>
            <a:ext cx="8210400" cy="33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 influx -precision "rfc3339"</a:t>
            </a:r>
            <a:endParaRPr sz="1000">
              <a:latin typeface="Source Code Pro"/>
              <a:ea typeface="Source Code Pro"/>
              <a:cs typeface="Source Code Pro"/>
              <a:sym typeface="Source Code Pro"/>
            </a:endParaRPr>
          </a:p>
          <a:p>
            <a:pPr indent="0" lvl="0" marL="0" rtl="0" algn="l">
              <a:spcBef>
                <a:spcPts val="0"/>
              </a:spcBef>
              <a:spcAft>
                <a:spcPts val="0"/>
              </a:spcAft>
              <a:buNone/>
            </a:pPr>
            <a:r>
              <a:rPr lang="en" sz="1000">
                <a:latin typeface="Source Code Pro"/>
                <a:ea typeface="Source Code Pro"/>
                <a:cs typeface="Source Code Pro"/>
                <a:sym typeface="Source Code Pro"/>
              </a:rPr>
              <a:t>InfluxDB shell 0.10.0</a:t>
            </a:r>
            <a:br>
              <a:rPr lang="en" sz="1000">
                <a:latin typeface="Source Code Pro"/>
                <a:ea typeface="Source Code Pro"/>
                <a:cs typeface="Source Code Pro"/>
                <a:sym typeface="Source Code Pro"/>
              </a:rPr>
            </a:br>
            <a:r>
              <a:rPr lang="en" sz="1000">
                <a:latin typeface="Source Code Pro"/>
                <a:ea typeface="Source Code Pro"/>
                <a:cs typeface="Source Code Pro"/>
                <a:sym typeface="Source Code Pro"/>
              </a:rPr>
              <a:t>&gt; use ttncat</a:t>
            </a:r>
            <a:br>
              <a:rPr lang="en" sz="1000">
                <a:latin typeface="Source Code Pro"/>
                <a:ea typeface="Source Code Pro"/>
                <a:cs typeface="Source Code Pro"/>
                <a:sym typeface="Source Code Pro"/>
              </a:rPr>
            </a:br>
            <a:r>
              <a:rPr lang="en" sz="1000">
                <a:latin typeface="Source Code Pro"/>
                <a:ea typeface="Source Code Pro"/>
                <a:cs typeface="Source Code Pro"/>
                <a:sym typeface="Source Code Pro"/>
              </a:rPr>
              <a:t>Using database ttncat</a:t>
            </a:r>
            <a:br>
              <a:rPr lang="en" sz="1000">
                <a:latin typeface="Source Code Pro"/>
                <a:ea typeface="Source Code Pro"/>
                <a:cs typeface="Source Code Pro"/>
                <a:sym typeface="Source Code Pro"/>
              </a:rPr>
            </a:br>
            <a:r>
              <a:rPr lang="en" sz="1000">
                <a:latin typeface="Source Code Pro"/>
                <a:ea typeface="Source Code Pro"/>
                <a:cs typeface="Source Code Pro"/>
                <a:sym typeface="Source Code Pro"/>
              </a:rPr>
              <a:t>&gt; select * from "ttncat-taller"</a:t>
            </a:r>
            <a:br>
              <a:rPr lang="en" sz="1000">
                <a:latin typeface="Source Code Pro"/>
                <a:ea typeface="Source Code Pro"/>
                <a:cs typeface="Source Code Pro"/>
                <a:sym typeface="Source Code Pro"/>
              </a:rPr>
            </a:br>
            <a:r>
              <a:rPr lang="en" sz="1000">
                <a:latin typeface="Source Code Pro"/>
                <a:ea typeface="Source Code Pro"/>
                <a:cs typeface="Source Code Pro"/>
                <a:sym typeface="Source Code Pro"/>
              </a:rPr>
              <a:t>name: ttncat-taller</a:t>
            </a:r>
            <a:br>
              <a:rPr lang="en" sz="1000">
                <a:latin typeface="Source Code Pro"/>
                <a:ea typeface="Source Code Pro"/>
                <a:cs typeface="Source Code Pro"/>
                <a:sym typeface="Source Code Pro"/>
              </a:rPr>
            </a:br>
            <a:r>
              <a:rPr lang="en" sz="1000">
                <a:latin typeface="Source Code Pro"/>
                <a:ea typeface="Source Code Pro"/>
                <a:cs typeface="Source Code Pro"/>
                <a:sym typeface="Source Code Pro"/>
              </a:rPr>
              <a:t>-------------------</a:t>
            </a:r>
            <a:br>
              <a:rPr lang="en" sz="1000">
                <a:latin typeface="Source Code Pro"/>
                <a:ea typeface="Source Code Pro"/>
                <a:cs typeface="Source Code Pro"/>
                <a:sym typeface="Source Code Pro"/>
              </a:rPr>
            </a:br>
            <a:r>
              <a:rPr lang="en" sz="1000">
                <a:latin typeface="Source Code Pro"/>
                <a:ea typeface="Source Code Pro"/>
                <a:cs typeface="Source Code Pro"/>
                <a:sym typeface="Source Code Pro"/>
              </a:rPr>
              <a:t>time				       device		humidity	pressure	temperature</a:t>
            </a:r>
            <a:endParaRPr sz="1000">
              <a:latin typeface="Source Code Pro"/>
              <a:ea typeface="Source Code Pro"/>
              <a:cs typeface="Source Code Pro"/>
              <a:sym typeface="Source Code Pro"/>
            </a:endParaRPr>
          </a:p>
          <a:p>
            <a:pPr indent="0" lvl="0" marL="0" rtl="0" algn="l">
              <a:spcBef>
                <a:spcPts val="0"/>
              </a:spcBef>
              <a:spcAft>
                <a:spcPts val="0"/>
              </a:spcAft>
              <a:buNone/>
            </a:pPr>
            <a:r>
              <a:rPr lang="en" sz="1000">
                <a:latin typeface="Source Code Pro"/>
                <a:ea typeface="Source Code Pro"/>
                <a:cs typeface="Source Code Pro"/>
                <a:sym typeface="Source Code Pro"/>
              </a:rPr>
              <a:t>2019-01-20T10:21:18.943889308Z	 lopy4-01	      74		1011.64	17.66</a:t>
            </a:r>
            <a:endParaRPr sz="1000">
              <a:latin typeface="Source Code Pro"/>
              <a:ea typeface="Source Code Pro"/>
              <a:cs typeface="Source Code Pro"/>
              <a:sym typeface="Source Code Pro"/>
            </a:endParaRPr>
          </a:p>
          <a:p>
            <a:pPr indent="0" lvl="0" marL="0" rtl="0" algn="l">
              <a:spcBef>
                <a:spcPts val="0"/>
              </a:spcBef>
              <a:spcAft>
                <a:spcPts val="0"/>
              </a:spcAft>
              <a:buNone/>
            </a:pPr>
            <a:r>
              <a:rPr lang="en" sz="1000">
                <a:latin typeface="Source Code Pro"/>
                <a:ea typeface="Source Code Pro"/>
                <a:cs typeface="Source Code Pro"/>
                <a:sym typeface="Source Code Pro"/>
              </a:rPr>
              <a:t>2019-01-20T10:21:29.069211149Z	 lopy4-01	      74		1011.56	17.61</a:t>
            </a:r>
            <a:endParaRPr sz="1000">
              <a:latin typeface="Source Code Pro"/>
              <a:ea typeface="Source Code Pro"/>
              <a:cs typeface="Source Code Pro"/>
              <a:sym typeface="Source Code Pro"/>
            </a:endParaRPr>
          </a:p>
          <a:p>
            <a:pPr indent="0" lvl="0" marL="0" rtl="0" algn="l">
              <a:spcBef>
                <a:spcPts val="0"/>
              </a:spcBef>
              <a:spcAft>
                <a:spcPts val="0"/>
              </a:spcAft>
              <a:buNone/>
            </a:pPr>
            <a:r>
              <a:rPr lang="en" sz="1000">
                <a:latin typeface="Source Code Pro"/>
                <a:ea typeface="Source Code Pro"/>
                <a:cs typeface="Source Code Pro"/>
                <a:sym typeface="Source Code Pro"/>
              </a:rPr>
              <a:t>2019-01-20T10:21:39.335398513Z	 lopy4-01	      74		1011.7		17.65</a:t>
            </a:r>
            <a:endParaRPr sz="1000">
              <a:latin typeface="Source Code Pro"/>
              <a:ea typeface="Source Code Pro"/>
              <a:cs typeface="Source Code Pro"/>
              <a:sym typeface="Source Code Pro"/>
            </a:endParaRPr>
          </a:p>
          <a:p>
            <a:pPr indent="0" lvl="0" marL="0" rtl="0" algn="l">
              <a:spcBef>
                <a:spcPts val="0"/>
              </a:spcBef>
              <a:spcAft>
                <a:spcPts val="0"/>
              </a:spcAft>
              <a:buNone/>
            </a:pPr>
            <a:r>
              <a:rPr lang="en" sz="1000">
                <a:latin typeface="Source Code Pro"/>
                <a:ea typeface="Source Code Pro"/>
                <a:cs typeface="Source Code Pro"/>
                <a:sym typeface="Source Code Pro"/>
              </a:rPr>
              <a:t>(...)</a:t>
            </a:r>
            <a:endParaRPr sz="1000">
              <a:latin typeface="Source Code Pro"/>
              <a:ea typeface="Source Code Pro"/>
              <a:cs typeface="Source Code Pro"/>
              <a:sym typeface="Source Code Pr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60"/>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Grafana</a:t>
            </a:r>
            <a:endParaRPr/>
          </a:p>
        </p:txBody>
      </p:sp>
      <p:pic>
        <p:nvPicPr>
          <p:cNvPr id="466" name="Google Shape;466;p60"/>
          <p:cNvPicPr preferRelativeResize="0"/>
          <p:nvPr/>
        </p:nvPicPr>
        <p:blipFill>
          <a:blip r:embed="rId3">
            <a:alphaModFix/>
          </a:blip>
          <a:stretch>
            <a:fillRect/>
          </a:stretch>
        </p:blipFill>
        <p:spPr>
          <a:xfrm>
            <a:off x="311700" y="292850"/>
            <a:ext cx="770275" cy="801000"/>
          </a:xfrm>
          <a:prstGeom prst="rect">
            <a:avLst/>
          </a:prstGeom>
          <a:noFill/>
          <a:ln>
            <a:noFill/>
          </a:ln>
        </p:spPr>
      </p:pic>
      <p:sp>
        <p:nvSpPr>
          <p:cNvPr id="467" name="Google Shape;467;p60"/>
          <p:cNvSpPr txBox="1"/>
          <p:nvPr>
            <p:ph idx="1" type="body"/>
          </p:nvPr>
        </p:nvSpPr>
        <p:spPr>
          <a:xfrm>
            <a:off x="311700" y="1228675"/>
            <a:ext cx="4278600" cy="3340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595959"/>
              </a:buClr>
              <a:buSzPts val="1200"/>
              <a:buChar char="●"/>
            </a:pPr>
            <a:r>
              <a:rPr lang="en" sz="1200">
                <a:solidFill>
                  <a:srgbClr val="595959"/>
                </a:solidFill>
              </a:rPr>
              <a:t>Eina de </a:t>
            </a:r>
            <a:r>
              <a:rPr b="1" lang="en" sz="1200">
                <a:solidFill>
                  <a:srgbClr val="595959"/>
                </a:solidFill>
              </a:rPr>
              <a:t>graficat i analítica</a:t>
            </a:r>
            <a:endParaRPr b="1"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Especialment dissenyada per </a:t>
            </a:r>
            <a:r>
              <a:rPr b="1" lang="en" sz="1200">
                <a:solidFill>
                  <a:srgbClr val="595959"/>
                </a:solidFill>
              </a:rPr>
              <a:t>dades temporals</a:t>
            </a:r>
            <a:r>
              <a:rPr lang="en" sz="1200">
                <a:solidFill>
                  <a:srgbClr val="595959"/>
                </a:solidFill>
              </a:rPr>
              <a:t>. </a:t>
            </a:r>
            <a:endParaRPr sz="1200">
              <a:solidFill>
                <a:srgbClr val="595959"/>
              </a:solidFill>
            </a:endParaRPr>
          </a:p>
          <a:p>
            <a:pPr indent="-304800" lvl="0" marL="457200" rtl="0" algn="l">
              <a:spcBef>
                <a:spcPts val="0"/>
              </a:spcBef>
              <a:spcAft>
                <a:spcPts val="0"/>
              </a:spcAft>
              <a:buClr>
                <a:srgbClr val="595959"/>
              </a:buClr>
              <a:buSzPts val="1200"/>
              <a:buChar char="●"/>
            </a:pPr>
            <a:r>
              <a:rPr b="1" lang="en" sz="1200">
                <a:solidFill>
                  <a:srgbClr val="595959"/>
                </a:solidFill>
              </a:rPr>
              <a:t>Origens de dades</a:t>
            </a:r>
            <a:r>
              <a:rPr lang="en" sz="1200">
                <a:solidFill>
                  <a:srgbClr val="595959"/>
                </a:solidFill>
              </a:rPr>
              <a:t> (data sources): Elasticsearch, Graphite, Prometheus, MySQL, PostgreSQL, InfluxDB,...</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Aplicatiu web</a:t>
            </a:r>
            <a:endParaRPr sz="1200">
              <a:solidFill>
                <a:srgbClr val="595959"/>
              </a:solidFill>
            </a:endParaRPr>
          </a:p>
          <a:p>
            <a:pPr indent="-304800" lvl="0" marL="457200" rtl="0" algn="l">
              <a:spcBef>
                <a:spcPts val="0"/>
              </a:spcBef>
              <a:spcAft>
                <a:spcPts val="0"/>
              </a:spcAft>
              <a:buClr>
                <a:srgbClr val="595959"/>
              </a:buClr>
              <a:buSzPts val="1200"/>
              <a:buChar char="●"/>
            </a:pPr>
            <a:r>
              <a:rPr lang="en" sz="1200">
                <a:solidFill>
                  <a:srgbClr val="595959"/>
                </a:solidFill>
              </a:rPr>
              <a:t>Open source</a:t>
            </a:r>
            <a:endParaRPr sz="1200">
              <a:solidFill>
                <a:srgbClr val="595959"/>
              </a:solidFill>
            </a:endParaRPr>
          </a:p>
          <a:p>
            <a:pPr indent="0" lvl="0" marL="0" rtl="0" algn="l">
              <a:spcBef>
                <a:spcPts val="1800"/>
              </a:spcBef>
              <a:spcAft>
                <a:spcPts val="1800"/>
              </a:spcAft>
              <a:buNone/>
            </a:pPr>
            <a:r>
              <a:rPr lang="en" sz="1200">
                <a:solidFill>
                  <a:srgbClr val="595959"/>
                </a:solidFill>
              </a:rPr>
              <a:t> </a:t>
            </a:r>
            <a:endParaRPr sz="1200">
              <a:solidFill>
                <a:srgbClr val="595959"/>
              </a:solidFill>
            </a:endParaRPr>
          </a:p>
        </p:txBody>
      </p:sp>
      <p:pic>
        <p:nvPicPr>
          <p:cNvPr id="468" name="Google Shape;468;p60"/>
          <p:cNvPicPr preferRelativeResize="0"/>
          <p:nvPr/>
        </p:nvPicPr>
        <p:blipFill>
          <a:blip r:embed="rId4">
            <a:alphaModFix/>
          </a:blip>
          <a:stretch>
            <a:fillRect/>
          </a:stretch>
        </p:blipFill>
        <p:spPr>
          <a:xfrm>
            <a:off x="4260275" y="2082075"/>
            <a:ext cx="4673573" cy="27552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61"/>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nfluxdb - Grafana</a:t>
            </a:r>
            <a:endParaRPr/>
          </a:p>
        </p:txBody>
      </p:sp>
      <p:pic>
        <p:nvPicPr>
          <p:cNvPr id="474" name="Google Shape;474;p61"/>
          <p:cNvPicPr preferRelativeResize="0"/>
          <p:nvPr/>
        </p:nvPicPr>
        <p:blipFill>
          <a:blip r:embed="rId3">
            <a:alphaModFix/>
          </a:blip>
          <a:stretch>
            <a:fillRect/>
          </a:stretch>
        </p:blipFill>
        <p:spPr>
          <a:xfrm>
            <a:off x="191049" y="259237"/>
            <a:ext cx="849938" cy="868225"/>
          </a:xfrm>
          <a:prstGeom prst="rect">
            <a:avLst/>
          </a:prstGeom>
          <a:noFill/>
          <a:ln>
            <a:noFill/>
          </a:ln>
        </p:spPr>
      </p:pic>
      <p:pic>
        <p:nvPicPr>
          <p:cNvPr id="475" name="Google Shape;475;p61"/>
          <p:cNvPicPr preferRelativeResize="0"/>
          <p:nvPr/>
        </p:nvPicPr>
        <p:blipFill>
          <a:blip r:embed="rId4">
            <a:alphaModFix/>
          </a:blip>
          <a:stretch>
            <a:fillRect/>
          </a:stretch>
        </p:blipFill>
        <p:spPr>
          <a:xfrm>
            <a:off x="4503450" y="292837"/>
            <a:ext cx="770275" cy="801000"/>
          </a:xfrm>
          <a:prstGeom prst="rect">
            <a:avLst/>
          </a:prstGeom>
          <a:noFill/>
          <a:ln>
            <a:noFill/>
          </a:ln>
        </p:spPr>
      </p:pic>
      <p:pic>
        <p:nvPicPr>
          <p:cNvPr id="476" name="Google Shape;476;p61"/>
          <p:cNvPicPr preferRelativeResize="0"/>
          <p:nvPr/>
        </p:nvPicPr>
        <p:blipFill>
          <a:blip r:embed="rId5">
            <a:alphaModFix/>
          </a:blip>
          <a:stretch>
            <a:fillRect/>
          </a:stretch>
        </p:blipFill>
        <p:spPr>
          <a:xfrm>
            <a:off x="3202888" y="1246250"/>
            <a:ext cx="3043986" cy="3744849"/>
          </a:xfrm>
          <a:prstGeom prst="rect">
            <a:avLst/>
          </a:prstGeom>
          <a:noFill/>
          <a:ln>
            <a:noFill/>
          </a:ln>
        </p:spPr>
      </p:pic>
      <p:pic>
        <p:nvPicPr>
          <p:cNvPr id="477" name="Google Shape;477;p61"/>
          <p:cNvPicPr preferRelativeResize="0"/>
          <p:nvPr/>
        </p:nvPicPr>
        <p:blipFill>
          <a:blip r:embed="rId6">
            <a:alphaModFix/>
          </a:blip>
          <a:stretch>
            <a:fillRect/>
          </a:stretch>
        </p:blipFill>
        <p:spPr>
          <a:xfrm>
            <a:off x="269150" y="1246250"/>
            <a:ext cx="2843075" cy="2244300"/>
          </a:xfrm>
          <a:prstGeom prst="rect">
            <a:avLst/>
          </a:prstGeom>
          <a:noFill/>
          <a:ln>
            <a:noFill/>
          </a:ln>
        </p:spPr>
      </p:pic>
      <p:cxnSp>
        <p:nvCxnSpPr>
          <p:cNvPr id="478" name="Google Shape;478;p61"/>
          <p:cNvCxnSpPr/>
          <p:nvPr/>
        </p:nvCxnSpPr>
        <p:spPr>
          <a:xfrm flipH="1" rot="10800000">
            <a:off x="2560875" y="1545175"/>
            <a:ext cx="718200" cy="1588800"/>
          </a:xfrm>
          <a:prstGeom prst="straightConnector1">
            <a:avLst/>
          </a:prstGeom>
          <a:noFill/>
          <a:ln cap="flat" cmpd="sng" w="19050">
            <a:solidFill>
              <a:srgbClr val="FF0000"/>
            </a:solidFill>
            <a:prstDash val="solid"/>
            <a:round/>
            <a:headEnd len="med" w="med" type="none"/>
            <a:tailEnd len="med" w="med" type="triangle"/>
          </a:ln>
        </p:spPr>
      </p:cxnSp>
      <p:cxnSp>
        <p:nvCxnSpPr>
          <p:cNvPr id="479" name="Google Shape;479;p61"/>
          <p:cNvCxnSpPr/>
          <p:nvPr/>
        </p:nvCxnSpPr>
        <p:spPr>
          <a:xfrm>
            <a:off x="4403525" y="1987750"/>
            <a:ext cx="2277900" cy="7200"/>
          </a:xfrm>
          <a:prstGeom prst="straightConnector1">
            <a:avLst/>
          </a:prstGeom>
          <a:noFill/>
          <a:ln cap="flat" cmpd="sng" w="19050">
            <a:solidFill>
              <a:srgbClr val="FF0000"/>
            </a:solidFill>
            <a:prstDash val="solid"/>
            <a:round/>
            <a:headEnd len="med" w="med" type="none"/>
            <a:tailEnd len="med" w="med" type="triangle"/>
          </a:ln>
        </p:spPr>
      </p:cxnSp>
      <p:cxnSp>
        <p:nvCxnSpPr>
          <p:cNvPr id="480" name="Google Shape;480;p61"/>
          <p:cNvCxnSpPr/>
          <p:nvPr/>
        </p:nvCxnSpPr>
        <p:spPr>
          <a:xfrm>
            <a:off x="4439800" y="2306950"/>
            <a:ext cx="2234400" cy="0"/>
          </a:xfrm>
          <a:prstGeom prst="straightConnector1">
            <a:avLst/>
          </a:prstGeom>
          <a:noFill/>
          <a:ln cap="flat" cmpd="sng" w="19050">
            <a:solidFill>
              <a:srgbClr val="FF0000"/>
            </a:solidFill>
            <a:prstDash val="solid"/>
            <a:round/>
            <a:headEnd len="med" w="med" type="none"/>
            <a:tailEnd len="med" w="med" type="triangle"/>
          </a:ln>
        </p:spPr>
      </p:cxnSp>
      <p:cxnSp>
        <p:nvCxnSpPr>
          <p:cNvPr id="481" name="Google Shape;481;p61"/>
          <p:cNvCxnSpPr/>
          <p:nvPr/>
        </p:nvCxnSpPr>
        <p:spPr>
          <a:xfrm>
            <a:off x="4461575" y="3431425"/>
            <a:ext cx="2190900" cy="0"/>
          </a:xfrm>
          <a:prstGeom prst="straightConnector1">
            <a:avLst/>
          </a:prstGeom>
          <a:noFill/>
          <a:ln cap="flat" cmpd="sng" w="19050">
            <a:solidFill>
              <a:srgbClr val="FF0000"/>
            </a:solidFill>
            <a:prstDash val="solid"/>
            <a:round/>
            <a:headEnd len="med" w="med" type="none"/>
            <a:tailEnd len="med" w="med" type="triangle"/>
          </a:ln>
        </p:spPr>
      </p:cxnSp>
      <p:cxnSp>
        <p:nvCxnSpPr>
          <p:cNvPr id="482" name="Google Shape;482;p61"/>
          <p:cNvCxnSpPr/>
          <p:nvPr/>
        </p:nvCxnSpPr>
        <p:spPr>
          <a:xfrm>
            <a:off x="3547500" y="4962125"/>
            <a:ext cx="3075900" cy="0"/>
          </a:xfrm>
          <a:prstGeom prst="straightConnector1">
            <a:avLst/>
          </a:prstGeom>
          <a:noFill/>
          <a:ln cap="flat" cmpd="sng" w="19050">
            <a:solidFill>
              <a:srgbClr val="FF0000"/>
            </a:solidFill>
            <a:prstDash val="solid"/>
            <a:round/>
            <a:headEnd len="med" w="med" type="none"/>
            <a:tailEnd len="med" w="med" type="triangle"/>
          </a:ln>
        </p:spPr>
      </p:cxnSp>
      <p:sp>
        <p:nvSpPr>
          <p:cNvPr id="483" name="Google Shape;483;p61"/>
          <p:cNvSpPr txBox="1"/>
          <p:nvPr/>
        </p:nvSpPr>
        <p:spPr>
          <a:xfrm>
            <a:off x="6812075" y="1860700"/>
            <a:ext cx="2067600" cy="26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Anomena la connexió</a:t>
            </a:r>
            <a:endParaRPr sz="1000">
              <a:latin typeface="Source Code Pro"/>
              <a:ea typeface="Source Code Pro"/>
              <a:cs typeface="Source Code Pro"/>
              <a:sym typeface="Source Code Pro"/>
            </a:endParaRPr>
          </a:p>
        </p:txBody>
      </p:sp>
      <p:sp>
        <p:nvSpPr>
          <p:cNvPr id="484" name="Google Shape;484;p61"/>
          <p:cNvSpPr txBox="1"/>
          <p:nvPr/>
        </p:nvSpPr>
        <p:spPr>
          <a:xfrm>
            <a:off x="6812075" y="2176300"/>
            <a:ext cx="2067600" cy="26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http://localhost:8086</a:t>
            </a:r>
            <a:endParaRPr sz="1000">
              <a:latin typeface="Source Code Pro"/>
              <a:ea typeface="Source Code Pro"/>
              <a:cs typeface="Source Code Pro"/>
              <a:sym typeface="Source Code Pro"/>
            </a:endParaRPr>
          </a:p>
        </p:txBody>
      </p:sp>
      <p:sp>
        <p:nvSpPr>
          <p:cNvPr id="485" name="Google Shape;485;p61"/>
          <p:cNvSpPr txBox="1"/>
          <p:nvPr/>
        </p:nvSpPr>
        <p:spPr>
          <a:xfrm>
            <a:off x="6812075" y="3300775"/>
            <a:ext cx="2067600" cy="26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Nom de la base de dades</a:t>
            </a:r>
            <a:endParaRPr sz="1000">
              <a:latin typeface="Source Code Pro"/>
              <a:ea typeface="Source Code Pro"/>
              <a:cs typeface="Source Code Pro"/>
              <a:sym typeface="Source Code Pro"/>
            </a:endParaRPr>
          </a:p>
        </p:txBody>
      </p:sp>
      <p:sp>
        <p:nvSpPr>
          <p:cNvPr id="486" name="Google Shape;486;p61"/>
          <p:cNvSpPr txBox="1"/>
          <p:nvPr/>
        </p:nvSpPr>
        <p:spPr>
          <a:xfrm>
            <a:off x="6812075" y="4831475"/>
            <a:ext cx="2067600" cy="26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Comprovar i desar</a:t>
            </a:r>
            <a:endParaRPr sz="1000">
              <a:latin typeface="Source Code Pro"/>
              <a:ea typeface="Source Code Pro"/>
              <a:cs typeface="Source Code Pro"/>
              <a:sym typeface="Source Code Pro"/>
            </a:endParaRPr>
          </a:p>
        </p:txBody>
      </p:sp>
      <p:sp>
        <p:nvSpPr>
          <p:cNvPr id="487" name="Google Shape;487;p61"/>
          <p:cNvSpPr txBox="1"/>
          <p:nvPr/>
        </p:nvSpPr>
        <p:spPr>
          <a:xfrm>
            <a:off x="656888" y="4196725"/>
            <a:ext cx="2067600" cy="26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Source Code Pro"/>
                <a:ea typeface="Source Code Pro"/>
                <a:cs typeface="Source Code Pro"/>
                <a:sym typeface="Source Code Pro"/>
              </a:rPr>
              <a:t>http://localhost:3000</a:t>
            </a:r>
            <a:endParaRPr b="1" sz="1000">
              <a:latin typeface="Source Code Pro"/>
              <a:ea typeface="Source Code Pro"/>
              <a:cs typeface="Source Code Pro"/>
              <a:sym typeface="Source Code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Quines coses?</a:t>
            </a:r>
            <a:endParaRPr/>
          </a:p>
        </p:txBody>
      </p:sp>
      <p:pic>
        <p:nvPicPr>
          <p:cNvPr id="78" name="Google Shape;78;p17"/>
          <p:cNvPicPr preferRelativeResize="0"/>
          <p:nvPr/>
        </p:nvPicPr>
        <p:blipFill>
          <a:blip r:embed="rId3">
            <a:alphaModFix/>
          </a:blip>
          <a:stretch>
            <a:fillRect/>
          </a:stretch>
        </p:blipFill>
        <p:spPr>
          <a:xfrm>
            <a:off x="450000" y="1093850"/>
            <a:ext cx="5761308" cy="3744850"/>
          </a:xfrm>
          <a:prstGeom prst="rect">
            <a:avLst/>
          </a:prstGeom>
          <a:noFill/>
          <a:ln>
            <a:noFill/>
          </a:ln>
        </p:spPr>
      </p:pic>
      <p:sp>
        <p:nvSpPr>
          <p:cNvPr id="79" name="Google Shape;79;p17"/>
          <p:cNvSpPr txBox="1"/>
          <p:nvPr>
            <p:ph idx="1" type="body"/>
          </p:nvPr>
        </p:nvSpPr>
        <p:spPr>
          <a:xfrm>
            <a:off x="6486150" y="1093850"/>
            <a:ext cx="2260800" cy="37449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1200"/>
          </a:p>
          <a:p>
            <a:pPr indent="0" lvl="0" marL="0" rtl="0" algn="l">
              <a:spcBef>
                <a:spcPts val="0"/>
              </a:spcBef>
              <a:spcAft>
                <a:spcPts val="0"/>
              </a:spcAft>
              <a:buNone/>
            </a:pPr>
            <a:r>
              <a:rPr lang="en" sz="1200">
                <a:solidFill>
                  <a:srgbClr val="000000"/>
                </a:solidFill>
              </a:rPr>
              <a:t>IoT genera grans quantitats de dades, per utilitzar-les cal convertir-les a un format que permeti entendre-les, analitzar-les i explicar-les.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p>
          <a:p>
            <a:pPr indent="0" lvl="0" marL="0" rtl="0" algn="l">
              <a:spcBef>
                <a:spcPts val="0"/>
              </a:spcBef>
              <a:spcAft>
                <a:spcPts val="1600"/>
              </a:spcAft>
              <a:buNone/>
            </a:pPr>
            <a:r>
              <a:t/>
            </a:r>
            <a:endParaRPr sz="12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62"/>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Grafana</a:t>
            </a:r>
            <a:endParaRPr/>
          </a:p>
        </p:txBody>
      </p:sp>
      <p:pic>
        <p:nvPicPr>
          <p:cNvPr id="493" name="Google Shape;493;p62"/>
          <p:cNvPicPr preferRelativeResize="0"/>
          <p:nvPr/>
        </p:nvPicPr>
        <p:blipFill>
          <a:blip r:embed="rId3">
            <a:alphaModFix/>
          </a:blip>
          <a:stretch>
            <a:fillRect/>
          </a:stretch>
        </p:blipFill>
        <p:spPr>
          <a:xfrm>
            <a:off x="311700" y="292850"/>
            <a:ext cx="770275" cy="801000"/>
          </a:xfrm>
          <a:prstGeom prst="rect">
            <a:avLst/>
          </a:prstGeom>
          <a:noFill/>
          <a:ln>
            <a:noFill/>
          </a:ln>
        </p:spPr>
      </p:pic>
      <p:pic>
        <p:nvPicPr>
          <p:cNvPr id="494" name="Google Shape;494;p62"/>
          <p:cNvPicPr preferRelativeResize="0"/>
          <p:nvPr/>
        </p:nvPicPr>
        <p:blipFill>
          <a:blip r:embed="rId4">
            <a:alphaModFix/>
          </a:blip>
          <a:stretch>
            <a:fillRect/>
          </a:stretch>
        </p:blipFill>
        <p:spPr>
          <a:xfrm>
            <a:off x="1800600" y="1093850"/>
            <a:ext cx="5542788" cy="374484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63"/>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Grafana</a:t>
            </a:r>
            <a:endParaRPr/>
          </a:p>
        </p:txBody>
      </p:sp>
      <p:pic>
        <p:nvPicPr>
          <p:cNvPr id="500" name="Google Shape;500;p63"/>
          <p:cNvPicPr preferRelativeResize="0"/>
          <p:nvPr/>
        </p:nvPicPr>
        <p:blipFill>
          <a:blip r:embed="rId3">
            <a:alphaModFix/>
          </a:blip>
          <a:stretch>
            <a:fillRect/>
          </a:stretch>
        </p:blipFill>
        <p:spPr>
          <a:xfrm>
            <a:off x="311700" y="292850"/>
            <a:ext cx="770275" cy="801000"/>
          </a:xfrm>
          <a:prstGeom prst="rect">
            <a:avLst/>
          </a:prstGeom>
          <a:noFill/>
          <a:ln>
            <a:noFill/>
          </a:ln>
        </p:spPr>
      </p:pic>
      <p:pic>
        <p:nvPicPr>
          <p:cNvPr id="501" name="Google Shape;501;p63"/>
          <p:cNvPicPr preferRelativeResize="0"/>
          <p:nvPr/>
        </p:nvPicPr>
        <p:blipFill>
          <a:blip r:embed="rId4">
            <a:alphaModFix/>
          </a:blip>
          <a:stretch>
            <a:fillRect/>
          </a:stretch>
        </p:blipFill>
        <p:spPr>
          <a:xfrm>
            <a:off x="1920988" y="1093850"/>
            <a:ext cx="5302020" cy="37448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64"/>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Grafana - Telegram</a:t>
            </a:r>
            <a:endParaRPr/>
          </a:p>
        </p:txBody>
      </p:sp>
      <p:pic>
        <p:nvPicPr>
          <p:cNvPr id="507" name="Google Shape;507;p64"/>
          <p:cNvPicPr preferRelativeResize="0"/>
          <p:nvPr/>
        </p:nvPicPr>
        <p:blipFill>
          <a:blip r:embed="rId3">
            <a:alphaModFix/>
          </a:blip>
          <a:stretch>
            <a:fillRect/>
          </a:stretch>
        </p:blipFill>
        <p:spPr>
          <a:xfrm>
            <a:off x="311700" y="292850"/>
            <a:ext cx="770275" cy="801000"/>
          </a:xfrm>
          <a:prstGeom prst="rect">
            <a:avLst/>
          </a:prstGeom>
          <a:noFill/>
          <a:ln>
            <a:noFill/>
          </a:ln>
        </p:spPr>
      </p:pic>
      <p:pic>
        <p:nvPicPr>
          <p:cNvPr id="508" name="Google Shape;508;p64"/>
          <p:cNvPicPr preferRelativeResize="0"/>
          <p:nvPr/>
        </p:nvPicPr>
        <p:blipFill>
          <a:blip r:embed="rId4">
            <a:alphaModFix/>
          </a:blip>
          <a:stretch>
            <a:fillRect/>
          </a:stretch>
        </p:blipFill>
        <p:spPr>
          <a:xfrm>
            <a:off x="4483375" y="292850"/>
            <a:ext cx="801000" cy="801000"/>
          </a:xfrm>
          <a:prstGeom prst="rect">
            <a:avLst/>
          </a:prstGeom>
          <a:noFill/>
          <a:ln>
            <a:noFill/>
          </a:ln>
        </p:spPr>
      </p:pic>
      <p:pic>
        <p:nvPicPr>
          <p:cNvPr id="509" name="Google Shape;509;p64"/>
          <p:cNvPicPr preferRelativeResize="0"/>
          <p:nvPr/>
        </p:nvPicPr>
        <p:blipFill>
          <a:blip r:embed="rId5">
            <a:alphaModFix/>
          </a:blip>
          <a:stretch>
            <a:fillRect/>
          </a:stretch>
        </p:blipFill>
        <p:spPr>
          <a:xfrm>
            <a:off x="602200" y="1217225"/>
            <a:ext cx="3222170" cy="3744851"/>
          </a:xfrm>
          <a:prstGeom prst="rect">
            <a:avLst/>
          </a:prstGeom>
          <a:noFill/>
          <a:ln>
            <a:noFill/>
          </a:ln>
        </p:spPr>
      </p:pic>
      <p:pic>
        <p:nvPicPr>
          <p:cNvPr id="510" name="Google Shape;510;p64"/>
          <p:cNvPicPr preferRelativeResize="0"/>
          <p:nvPr/>
        </p:nvPicPr>
        <p:blipFill>
          <a:blip r:embed="rId6">
            <a:alphaModFix/>
          </a:blip>
          <a:stretch>
            <a:fillRect/>
          </a:stretch>
        </p:blipFill>
        <p:spPr>
          <a:xfrm>
            <a:off x="3904395" y="1514488"/>
            <a:ext cx="4884255" cy="315031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65"/>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BLYNK</a:t>
            </a:r>
            <a:endParaRPr/>
          </a:p>
        </p:txBody>
      </p:sp>
      <p:pic>
        <p:nvPicPr>
          <p:cNvPr id="516" name="Google Shape;516;p65"/>
          <p:cNvPicPr preferRelativeResize="0"/>
          <p:nvPr/>
        </p:nvPicPr>
        <p:blipFill>
          <a:blip r:embed="rId3">
            <a:alphaModFix/>
          </a:blip>
          <a:stretch>
            <a:fillRect/>
          </a:stretch>
        </p:blipFill>
        <p:spPr>
          <a:xfrm>
            <a:off x="283000" y="292850"/>
            <a:ext cx="801000" cy="801000"/>
          </a:xfrm>
          <a:prstGeom prst="rect">
            <a:avLst/>
          </a:prstGeom>
          <a:noFill/>
          <a:ln>
            <a:noFill/>
          </a:ln>
        </p:spPr>
      </p:pic>
      <p:pic>
        <p:nvPicPr>
          <p:cNvPr id="517" name="Google Shape;517;p65"/>
          <p:cNvPicPr preferRelativeResize="0"/>
          <p:nvPr/>
        </p:nvPicPr>
        <p:blipFill>
          <a:blip r:embed="rId4">
            <a:alphaModFix/>
          </a:blip>
          <a:stretch>
            <a:fillRect/>
          </a:stretch>
        </p:blipFill>
        <p:spPr>
          <a:xfrm>
            <a:off x="655800" y="1224500"/>
            <a:ext cx="1872425" cy="3744850"/>
          </a:xfrm>
          <a:prstGeom prst="rect">
            <a:avLst/>
          </a:prstGeom>
          <a:noFill/>
          <a:ln>
            <a:noFill/>
          </a:ln>
        </p:spPr>
      </p:pic>
      <p:pic>
        <p:nvPicPr>
          <p:cNvPr id="518" name="Google Shape;518;p65"/>
          <p:cNvPicPr preferRelativeResize="0"/>
          <p:nvPr/>
        </p:nvPicPr>
        <p:blipFill>
          <a:blip r:embed="rId5">
            <a:alphaModFix/>
          </a:blip>
          <a:stretch>
            <a:fillRect/>
          </a:stretch>
        </p:blipFill>
        <p:spPr>
          <a:xfrm>
            <a:off x="4629116" y="1253525"/>
            <a:ext cx="1872425" cy="3744850"/>
          </a:xfrm>
          <a:prstGeom prst="rect">
            <a:avLst/>
          </a:prstGeom>
          <a:noFill/>
          <a:ln>
            <a:noFill/>
          </a:ln>
        </p:spPr>
      </p:pic>
      <p:pic>
        <p:nvPicPr>
          <p:cNvPr id="519" name="Google Shape;519;p65"/>
          <p:cNvPicPr preferRelativeResize="0"/>
          <p:nvPr/>
        </p:nvPicPr>
        <p:blipFill>
          <a:blip r:embed="rId6">
            <a:alphaModFix/>
          </a:blip>
          <a:stretch>
            <a:fillRect/>
          </a:stretch>
        </p:blipFill>
        <p:spPr>
          <a:xfrm>
            <a:off x="2642458" y="1224500"/>
            <a:ext cx="1872425" cy="3744850"/>
          </a:xfrm>
          <a:prstGeom prst="rect">
            <a:avLst/>
          </a:prstGeom>
          <a:noFill/>
          <a:ln>
            <a:noFill/>
          </a:ln>
        </p:spPr>
      </p:pic>
      <p:pic>
        <p:nvPicPr>
          <p:cNvPr id="520" name="Google Shape;520;p65"/>
          <p:cNvPicPr preferRelativeResize="0"/>
          <p:nvPr/>
        </p:nvPicPr>
        <p:blipFill>
          <a:blip r:embed="rId7">
            <a:alphaModFix/>
          </a:blip>
          <a:stretch>
            <a:fillRect/>
          </a:stretch>
        </p:blipFill>
        <p:spPr>
          <a:xfrm>
            <a:off x="6615775" y="1253525"/>
            <a:ext cx="1872425" cy="37448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66"/>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Node-RED - BLYNK</a:t>
            </a:r>
            <a:endParaRPr/>
          </a:p>
        </p:txBody>
      </p:sp>
      <p:pic>
        <p:nvPicPr>
          <p:cNvPr id="526" name="Google Shape;526;p66"/>
          <p:cNvPicPr preferRelativeResize="0"/>
          <p:nvPr/>
        </p:nvPicPr>
        <p:blipFill>
          <a:blip r:embed="rId3">
            <a:alphaModFix/>
          </a:blip>
          <a:stretch>
            <a:fillRect/>
          </a:stretch>
        </p:blipFill>
        <p:spPr>
          <a:xfrm>
            <a:off x="311700" y="292852"/>
            <a:ext cx="801000" cy="801000"/>
          </a:xfrm>
          <a:prstGeom prst="rect">
            <a:avLst/>
          </a:prstGeom>
          <a:noFill/>
          <a:ln>
            <a:noFill/>
          </a:ln>
        </p:spPr>
      </p:pic>
      <p:pic>
        <p:nvPicPr>
          <p:cNvPr id="527" name="Google Shape;527;p66"/>
          <p:cNvPicPr preferRelativeResize="0"/>
          <p:nvPr/>
        </p:nvPicPr>
        <p:blipFill>
          <a:blip r:embed="rId4">
            <a:alphaModFix/>
          </a:blip>
          <a:stretch>
            <a:fillRect/>
          </a:stretch>
        </p:blipFill>
        <p:spPr>
          <a:xfrm>
            <a:off x="4229475" y="292850"/>
            <a:ext cx="801000" cy="801000"/>
          </a:xfrm>
          <a:prstGeom prst="rect">
            <a:avLst/>
          </a:prstGeom>
          <a:noFill/>
          <a:ln>
            <a:noFill/>
          </a:ln>
        </p:spPr>
      </p:pic>
      <p:pic>
        <p:nvPicPr>
          <p:cNvPr id="528" name="Google Shape;528;p66"/>
          <p:cNvPicPr preferRelativeResize="0"/>
          <p:nvPr/>
        </p:nvPicPr>
        <p:blipFill>
          <a:blip r:embed="rId5">
            <a:alphaModFix/>
          </a:blip>
          <a:stretch>
            <a:fillRect/>
          </a:stretch>
        </p:blipFill>
        <p:spPr>
          <a:xfrm>
            <a:off x="377275" y="1188225"/>
            <a:ext cx="3978345" cy="1726575"/>
          </a:xfrm>
          <a:prstGeom prst="rect">
            <a:avLst/>
          </a:prstGeom>
          <a:noFill/>
          <a:ln>
            <a:noFill/>
          </a:ln>
        </p:spPr>
      </p:pic>
      <p:pic>
        <p:nvPicPr>
          <p:cNvPr id="529" name="Google Shape;529;p66"/>
          <p:cNvPicPr preferRelativeResize="0"/>
          <p:nvPr/>
        </p:nvPicPr>
        <p:blipFill>
          <a:blip r:embed="rId6">
            <a:alphaModFix/>
          </a:blip>
          <a:stretch>
            <a:fillRect/>
          </a:stretch>
        </p:blipFill>
        <p:spPr>
          <a:xfrm>
            <a:off x="2063050" y="3045425"/>
            <a:ext cx="3084747" cy="1973250"/>
          </a:xfrm>
          <a:prstGeom prst="rect">
            <a:avLst/>
          </a:prstGeom>
          <a:noFill/>
          <a:ln>
            <a:noFill/>
          </a:ln>
        </p:spPr>
      </p:pic>
      <p:pic>
        <p:nvPicPr>
          <p:cNvPr id="530" name="Google Shape;530;p66"/>
          <p:cNvPicPr preferRelativeResize="0"/>
          <p:nvPr/>
        </p:nvPicPr>
        <p:blipFill>
          <a:blip r:embed="rId7">
            <a:alphaModFix/>
          </a:blip>
          <a:stretch>
            <a:fillRect/>
          </a:stretch>
        </p:blipFill>
        <p:spPr>
          <a:xfrm>
            <a:off x="5557526" y="1221798"/>
            <a:ext cx="3084750" cy="3097322"/>
          </a:xfrm>
          <a:prstGeom prst="rect">
            <a:avLst/>
          </a:prstGeom>
          <a:noFill/>
          <a:ln>
            <a:noFill/>
          </a:ln>
        </p:spPr>
      </p:pic>
      <p:cxnSp>
        <p:nvCxnSpPr>
          <p:cNvPr id="531" name="Google Shape;531;p66"/>
          <p:cNvCxnSpPr/>
          <p:nvPr/>
        </p:nvCxnSpPr>
        <p:spPr>
          <a:xfrm>
            <a:off x="3620025" y="1617775"/>
            <a:ext cx="21900" cy="1871700"/>
          </a:xfrm>
          <a:prstGeom prst="straightConnector1">
            <a:avLst/>
          </a:prstGeom>
          <a:noFill/>
          <a:ln cap="flat" cmpd="sng" w="19050">
            <a:solidFill>
              <a:srgbClr val="FF0000"/>
            </a:solidFill>
            <a:prstDash val="solid"/>
            <a:round/>
            <a:headEnd len="med" w="med" type="none"/>
            <a:tailEnd len="med" w="med" type="triangle"/>
          </a:ln>
        </p:spPr>
      </p:cxnSp>
      <p:cxnSp>
        <p:nvCxnSpPr>
          <p:cNvPr id="532" name="Google Shape;532;p66"/>
          <p:cNvCxnSpPr/>
          <p:nvPr/>
        </p:nvCxnSpPr>
        <p:spPr>
          <a:xfrm flipH="1" rot="10800000">
            <a:off x="4773525" y="2473950"/>
            <a:ext cx="812400" cy="15741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Google Shape;537;p67"/>
          <p:cNvSpPr txBox="1"/>
          <p:nvPr>
            <p:ph type="title"/>
          </p:nvPr>
        </p:nvSpPr>
        <p:spPr>
          <a:xfrm>
            <a:off x="1234975" y="292850"/>
            <a:ext cx="75972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BLYNK</a:t>
            </a:r>
            <a:endParaRPr/>
          </a:p>
        </p:txBody>
      </p:sp>
      <p:pic>
        <p:nvPicPr>
          <p:cNvPr id="538" name="Google Shape;538;p67"/>
          <p:cNvPicPr preferRelativeResize="0"/>
          <p:nvPr/>
        </p:nvPicPr>
        <p:blipFill>
          <a:blip r:embed="rId3">
            <a:alphaModFix/>
          </a:blip>
          <a:stretch>
            <a:fillRect/>
          </a:stretch>
        </p:blipFill>
        <p:spPr>
          <a:xfrm>
            <a:off x="283000" y="292850"/>
            <a:ext cx="801000" cy="801000"/>
          </a:xfrm>
          <a:prstGeom prst="rect">
            <a:avLst/>
          </a:prstGeom>
          <a:noFill/>
          <a:ln>
            <a:noFill/>
          </a:ln>
        </p:spPr>
      </p:pic>
      <p:pic>
        <p:nvPicPr>
          <p:cNvPr id="539" name="Google Shape;539;p67"/>
          <p:cNvPicPr preferRelativeResize="0"/>
          <p:nvPr/>
        </p:nvPicPr>
        <p:blipFill rotWithShape="1">
          <a:blip r:embed="rId4">
            <a:alphaModFix/>
          </a:blip>
          <a:srcRect b="56371" l="0" r="0" t="0"/>
          <a:stretch/>
        </p:blipFill>
        <p:spPr>
          <a:xfrm>
            <a:off x="1325538" y="1565450"/>
            <a:ext cx="3119512" cy="2722003"/>
          </a:xfrm>
          <a:prstGeom prst="rect">
            <a:avLst/>
          </a:prstGeom>
          <a:noFill/>
          <a:ln>
            <a:noFill/>
          </a:ln>
        </p:spPr>
      </p:pic>
      <p:pic>
        <p:nvPicPr>
          <p:cNvPr id="540" name="Google Shape;540;p67"/>
          <p:cNvPicPr preferRelativeResize="0"/>
          <p:nvPr/>
        </p:nvPicPr>
        <p:blipFill rotWithShape="1">
          <a:blip r:embed="rId5">
            <a:alphaModFix/>
          </a:blip>
          <a:srcRect b="56371" l="0" r="0" t="0"/>
          <a:stretch/>
        </p:blipFill>
        <p:spPr>
          <a:xfrm>
            <a:off x="4698951" y="1565450"/>
            <a:ext cx="3119512" cy="272200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6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Què t’ha semblat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6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gràcies</a:t>
            </a:r>
            <a:endParaRPr/>
          </a:p>
        </p:txBody>
      </p:sp>
      <p:cxnSp>
        <p:nvCxnSpPr>
          <p:cNvPr id="551" name="Google Shape;551;p69"/>
          <p:cNvCxnSpPr/>
          <p:nvPr/>
        </p:nvCxnSpPr>
        <p:spPr>
          <a:xfrm rot="10800000">
            <a:off x="2906850" y="1130475"/>
            <a:ext cx="0" cy="3512400"/>
          </a:xfrm>
          <a:prstGeom prst="straightConnector1">
            <a:avLst/>
          </a:prstGeom>
          <a:noFill/>
          <a:ln cap="flat" cmpd="sng" w="9525">
            <a:solidFill>
              <a:srgbClr val="999999"/>
            </a:solidFill>
            <a:prstDash val="solid"/>
            <a:round/>
            <a:headEnd len="med" w="med" type="none"/>
            <a:tailEnd len="med" w="med" type="none"/>
          </a:ln>
        </p:spPr>
      </p:cxnSp>
      <p:cxnSp>
        <p:nvCxnSpPr>
          <p:cNvPr id="552" name="Google Shape;552;p69"/>
          <p:cNvCxnSpPr/>
          <p:nvPr/>
        </p:nvCxnSpPr>
        <p:spPr>
          <a:xfrm>
            <a:off x="985100" y="2769575"/>
            <a:ext cx="4021200" cy="0"/>
          </a:xfrm>
          <a:prstGeom prst="straightConnector1">
            <a:avLst/>
          </a:prstGeom>
          <a:noFill/>
          <a:ln cap="flat" cmpd="sng" w="9525">
            <a:solidFill>
              <a:srgbClr val="999999"/>
            </a:solidFill>
            <a:prstDash val="solid"/>
            <a:round/>
            <a:headEnd len="med" w="med" type="none"/>
            <a:tailEnd len="med" w="med" type="none"/>
          </a:ln>
        </p:spPr>
      </p:cxnSp>
      <p:sp>
        <p:nvSpPr>
          <p:cNvPr id="553" name="Google Shape;553;p69"/>
          <p:cNvSpPr txBox="1"/>
          <p:nvPr/>
        </p:nvSpPr>
        <p:spPr>
          <a:xfrm>
            <a:off x="1107425" y="-32425"/>
            <a:ext cx="1799400" cy="28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D9D9D9"/>
                </a:solidFill>
                <a:latin typeface="Caveat"/>
                <a:ea typeface="Caveat"/>
                <a:cs typeface="Caveat"/>
                <a:sym typeface="Caveat"/>
              </a:rPr>
              <a:t>+</a:t>
            </a:r>
            <a:endParaRPr b="1" sz="20000">
              <a:solidFill>
                <a:srgbClr val="D9D9D9"/>
              </a:solidFill>
              <a:latin typeface="Caveat"/>
              <a:ea typeface="Caveat"/>
              <a:cs typeface="Caveat"/>
              <a:sym typeface="Caveat"/>
            </a:endParaRPr>
          </a:p>
        </p:txBody>
      </p:sp>
      <p:sp>
        <p:nvSpPr>
          <p:cNvPr id="554" name="Google Shape;554;p69"/>
          <p:cNvSpPr txBox="1"/>
          <p:nvPr/>
        </p:nvSpPr>
        <p:spPr>
          <a:xfrm>
            <a:off x="3026950" y="-32425"/>
            <a:ext cx="1799400" cy="28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D9D9D9"/>
                </a:solidFill>
                <a:latin typeface="Caveat"/>
                <a:ea typeface="Caveat"/>
                <a:cs typeface="Caveat"/>
                <a:sym typeface="Caveat"/>
              </a:rPr>
              <a:t>-</a:t>
            </a:r>
            <a:endParaRPr b="1" sz="20000">
              <a:solidFill>
                <a:srgbClr val="D9D9D9"/>
              </a:solidFill>
              <a:latin typeface="Caveat"/>
              <a:ea typeface="Caveat"/>
              <a:cs typeface="Caveat"/>
              <a:sym typeface="Caveat"/>
            </a:endParaRPr>
          </a:p>
        </p:txBody>
      </p:sp>
      <p:sp>
        <p:nvSpPr>
          <p:cNvPr id="555" name="Google Shape;555;p69"/>
          <p:cNvSpPr txBox="1"/>
          <p:nvPr/>
        </p:nvSpPr>
        <p:spPr>
          <a:xfrm>
            <a:off x="1273150" y="2556975"/>
            <a:ext cx="1288500" cy="20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0">
                <a:solidFill>
                  <a:srgbClr val="D9D9D9"/>
                </a:solidFill>
                <a:latin typeface="Caveat"/>
                <a:ea typeface="Caveat"/>
                <a:cs typeface="Caveat"/>
                <a:sym typeface="Caveat"/>
              </a:rPr>
              <a:t>?</a:t>
            </a:r>
            <a:endParaRPr b="1" sz="13000">
              <a:solidFill>
                <a:srgbClr val="D9D9D9"/>
              </a:solidFill>
              <a:latin typeface="Caveat"/>
              <a:ea typeface="Caveat"/>
              <a:cs typeface="Caveat"/>
              <a:sym typeface="Caveat"/>
            </a:endParaRPr>
          </a:p>
        </p:txBody>
      </p:sp>
      <p:pic>
        <p:nvPicPr>
          <p:cNvPr id="556" name="Google Shape;556;p69"/>
          <p:cNvPicPr preferRelativeResize="0"/>
          <p:nvPr/>
        </p:nvPicPr>
        <p:blipFill>
          <a:blip r:embed="rId3">
            <a:alphaModFix amt="66000"/>
          </a:blip>
          <a:stretch>
            <a:fillRect/>
          </a:stretch>
        </p:blipFill>
        <p:spPr>
          <a:xfrm>
            <a:off x="3089076" y="2916350"/>
            <a:ext cx="1494950" cy="1500000"/>
          </a:xfrm>
          <a:prstGeom prst="rect">
            <a:avLst/>
          </a:prstGeom>
          <a:noFill/>
          <a:ln>
            <a:noFill/>
          </a:ln>
        </p:spPr>
      </p:pic>
      <p:sp>
        <p:nvSpPr>
          <p:cNvPr id="557" name="Google Shape;557;p69"/>
          <p:cNvSpPr txBox="1"/>
          <p:nvPr/>
        </p:nvSpPr>
        <p:spPr>
          <a:xfrm>
            <a:off x="5442250" y="2835700"/>
            <a:ext cx="3390300" cy="72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666666"/>
                </a:solidFill>
                <a:latin typeface="Source Code Pro"/>
                <a:ea typeface="Source Code Pro"/>
                <a:cs typeface="Source Code Pro"/>
                <a:sym typeface="Source Code Pro"/>
              </a:rPr>
              <a:t>thethingsnetwork.cat - ttn.cat</a:t>
            </a:r>
            <a:br>
              <a:rPr lang="en" sz="1000">
                <a:solidFill>
                  <a:srgbClr val="666666"/>
                </a:solidFill>
                <a:latin typeface="Source Code Pro"/>
                <a:ea typeface="Source Code Pro"/>
                <a:cs typeface="Source Code Pro"/>
                <a:sym typeface="Source Code Pro"/>
              </a:rPr>
            </a:br>
            <a:r>
              <a:rPr lang="en" sz="1000">
                <a:solidFill>
                  <a:srgbClr val="666666"/>
                </a:solidFill>
                <a:latin typeface="Source Code Pro"/>
                <a:ea typeface="Source Code Pro"/>
                <a:cs typeface="Source Code Pro"/>
                <a:sym typeface="Source Code Pro"/>
              </a:rPr>
              <a:t>@ttncat a twitter</a:t>
            </a:r>
            <a:br>
              <a:rPr lang="en" sz="1000">
                <a:solidFill>
                  <a:srgbClr val="666666"/>
                </a:solidFill>
                <a:latin typeface="Source Code Pro"/>
                <a:ea typeface="Source Code Pro"/>
                <a:cs typeface="Source Code Pro"/>
                <a:sym typeface="Source Code Pro"/>
              </a:rPr>
            </a:br>
            <a:endParaRPr sz="1000">
              <a:solidFill>
                <a:srgbClr val="666666"/>
              </a:solidFill>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t/>
            </a:r>
            <a:endParaRPr sz="1200">
              <a:solidFill>
                <a:srgbClr val="666666"/>
              </a:solidFill>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t/>
            </a:r>
            <a:endParaRPr sz="1200">
              <a:solidFill>
                <a:srgbClr val="666666"/>
              </a:solidFill>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t/>
            </a:r>
            <a:endParaRPr sz="1200">
              <a:solidFill>
                <a:srgbClr val="666666"/>
              </a:solidFill>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t/>
            </a:r>
            <a:endParaRPr sz="1200">
              <a:solidFill>
                <a:srgbClr val="666666"/>
              </a:solidFill>
              <a:latin typeface="Source Code Pro"/>
              <a:ea typeface="Source Code Pro"/>
              <a:cs typeface="Source Code Pro"/>
              <a:sym typeface="Source Code Pro"/>
            </a:endParaRPr>
          </a:p>
          <a:p>
            <a:pPr indent="0" lvl="0" marL="0" rtl="0" algn="r">
              <a:lnSpc>
                <a:spcPct val="115000"/>
              </a:lnSpc>
              <a:spcBef>
                <a:spcPts val="1600"/>
              </a:spcBef>
              <a:spcAft>
                <a:spcPts val="0"/>
              </a:spcAft>
              <a:buNone/>
            </a:pPr>
            <a:r>
              <a:t/>
            </a:r>
            <a:endParaRPr sz="1200">
              <a:solidFill>
                <a:srgbClr val="666666"/>
              </a:solidFill>
              <a:latin typeface="Source Code Pro"/>
              <a:ea typeface="Source Code Pro"/>
              <a:cs typeface="Source Code Pro"/>
              <a:sym typeface="Source Code Pro"/>
            </a:endParaRPr>
          </a:p>
          <a:p>
            <a:pPr indent="0" lvl="0" marL="0" rtl="0" algn="r">
              <a:lnSpc>
                <a:spcPct val="115000"/>
              </a:lnSpc>
              <a:spcBef>
                <a:spcPts val="1600"/>
              </a:spcBef>
              <a:spcAft>
                <a:spcPts val="1600"/>
              </a:spcAft>
              <a:buNone/>
            </a:pPr>
            <a:r>
              <a:t/>
            </a:r>
            <a:endParaRPr sz="800">
              <a:solidFill>
                <a:srgbClr val="666666"/>
              </a:solidFill>
              <a:latin typeface="Source Code Pro"/>
              <a:ea typeface="Source Code Pro"/>
              <a:cs typeface="Source Code Pro"/>
              <a:sym typeface="Source Code Pro"/>
            </a:endParaRPr>
          </a:p>
        </p:txBody>
      </p:sp>
      <p:sp>
        <p:nvSpPr>
          <p:cNvPr id="558" name="Google Shape;558;p69"/>
          <p:cNvSpPr txBox="1"/>
          <p:nvPr/>
        </p:nvSpPr>
        <p:spPr>
          <a:xfrm>
            <a:off x="5293500" y="4310875"/>
            <a:ext cx="3538800" cy="2880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666666"/>
                </a:solidFill>
                <a:latin typeface="Source Code Pro"/>
                <a:ea typeface="Source Code Pro"/>
                <a:cs typeface="Source Code Pro"/>
                <a:sym typeface="Source Code Pro"/>
              </a:rPr>
              <a:t>Gràfics de la Wikipedia i de The Things Network</a:t>
            </a:r>
            <a:endParaRPr/>
          </a:p>
        </p:txBody>
      </p:sp>
      <p:pic>
        <p:nvPicPr>
          <p:cNvPr id="559" name="Google Shape;559;p69"/>
          <p:cNvPicPr preferRelativeResize="0"/>
          <p:nvPr/>
        </p:nvPicPr>
        <p:blipFill>
          <a:blip r:embed="rId4">
            <a:alphaModFix/>
          </a:blip>
          <a:stretch>
            <a:fillRect/>
          </a:stretch>
        </p:blipFill>
        <p:spPr>
          <a:xfrm>
            <a:off x="6421650" y="3808040"/>
            <a:ext cx="1431500" cy="502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Quines dades volem recollir? </a:t>
            </a:r>
            <a:endParaRPr/>
          </a:p>
        </p:txBody>
      </p:sp>
      <p:sp>
        <p:nvSpPr>
          <p:cNvPr id="85" name="Google Shape;85;p18"/>
          <p:cNvSpPr txBox="1"/>
          <p:nvPr/>
        </p:nvSpPr>
        <p:spPr>
          <a:xfrm>
            <a:off x="176250" y="4782600"/>
            <a:ext cx="3000000" cy="3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pic>
        <p:nvPicPr>
          <p:cNvPr id="86" name="Google Shape;86;p18"/>
          <p:cNvPicPr preferRelativeResize="0"/>
          <p:nvPr/>
        </p:nvPicPr>
        <p:blipFill>
          <a:blip r:embed="rId3">
            <a:alphaModFix/>
          </a:blip>
          <a:stretch>
            <a:fillRect/>
          </a:stretch>
        </p:blipFill>
        <p:spPr>
          <a:xfrm>
            <a:off x="1763363" y="1093850"/>
            <a:ext cx="5617275" cy="374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Quines dades volem recollir?</a:t>
            </a:r>
            <a:endParaRPr/>
          </a:p>
        </p:txBody>
      </p:sp>
      <p:sp>
        <p:nvSpPr>
          <p:cNvPr id="92" name="Google Shape;92;p19"/>
          <p:cNvSpPr txBox="1"/>
          <p:nvPr/>
        </p:nvSpPr>
        <p:spPr>
          <a:xfrm>
            <a:off x="176250" y="4782600"/>
            <a:ext cx="3000000" cy="3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93" name="Google Shape;93;p19"/>
          <p:cNvSpPr txBox="1"/>
          <p:nvPr>
            <p:ph idx="1" type="body"/>
          </p:nvPr>
        </p:nvSpPr>
        <p:spPr>
          <a:xfrm>
            <a:off x="720500" y="1616475"/>
            <a:ext cx="4452900" cy="9552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6000"/>
              <a:t>Big data?</a:t>
            </a:r>
            <a:endParaRPr sz="6000"/>
          </a:p>
          <a:p>
            <a:pPr indent="0" lvl="0" marL="0" marR="0" rtl="0" algn="l">
              <a:lnSpc>
                <a:spcPct val="115000"/>
              </a:lnSpc>
              <a:spcBef>
                <a:spcPts val="0"/>
              </a:spcBef>
              <a:spcAft>
                <a:spcPts val="0"/>
              </a:spcAft>
              <a:buNone/>
            </a:pPr>
            <a:r>
              <a:t/>
            </a:r>
            <a:endParaRPr sz="6000"/>
          </a:p>
          <a:p>
            <a:pPr indent="0" lvl="0" marL="457200" rtl="0" algn="l">
              <a:lnSpc>
                <a:spcPct val="100000"/>
              </a:lnSpc>
              <a:spcBef>
                <a:spcPts val="0"/>
              </a:spcBef>
              <a:spcAft>
                <a:spcPts val="0"/>
              </a:spcAft>
              <a:buNone/>
            </a:pPr>
            <a:r>
              <a:t/>
            </a:r>
            <a:endParaRPr sz="6000"/>
          </a:p>
          <a:p>
            <a:pPr indent="0" lvl="0" marL="0" marR="0" rtl="0" algn="l">
              <a:lnSpc>
                <a:spcPct val="115000"/>
              </a:lnSpc>
              <a:spcBef>
                <a:spcPts val="0"/>
              </a:spcBef>
              <a:spcAft>
                <a:spcPts val="0"/>
              </a:spcAft>
              <a:buNone/>
            </a:pPr>
            <a:r>
              <a:t/>
            </a:r>
            <a:endParaRPr sz="6000"/>
          </a:p>
          <a:p>
            <a:pPr indent="0" lvl="0" marL="0" rtl="0" algn="l">
              <a:spcBef>
                <a:spcPts val="1600"/>
              </a:spcBef>
              <a:spcAft>
                <a:spcPts val="1600"/>
              </a:spcAft>
              <a:buNone/>
            </a:pPr>
            <a:r>
              <a:t/>
            </a:r>
            <a:endParaRPr sz="6000"/>
          </a:p>
        </p:txBody>
      </p:sp>
      <p:sp>
        <p:nvSpPr>
          <p:cNvPr id="94" name="Google Shape;94;p19"/>
          <p:cNvSpPr txBox="1"/>
          <p:nvPr>
            <p:ph idx="1" type="body"/>
          </p:nvPr>
        </p:nvSpPr>
        <p:spPr>
          <a:xfrm>
            <a:off x="2432975" y="3219825"/>
            <a:ext cx="6032700" cy="955200"/>
          </a:xfrm>
          <a:prstGeom prst="rect">
            <a:avLst/>
          </a:prstGeom>
          <a:solidFill>
            <a:srgbClr val="FFFFFF"/>
          </a:solidFill>
        </p:spPr>
        <p:txBody>
          <a:bodyPr anchorCtr="0" anchor="t" bIns="91425" lIns="91425" spcFirstLastPara="1" rIns="91425" wrap="square" tIns="91425">
            <a:noAutofit/>
          </a:bodyPr>
          <a:lstStyle/>
          <a:p>
            <a:pPr indent="0" lvl="0" marL="0" rtl="0" algn="r">
              <a:spcBef>
                <a:spcPts val="0"/>
              </a:spcBef>
              <a:spcAft>
                <a:spcPts val="0"/>
              </a:spcAft>
              <a:buNone/>
            </a:pPr>
            <a:r>
              <a:rPr b="1" lang="en" sz="4800"/>
              <a:t>Meaningful data!</a:t>
            </a:r>
            <a:endParaRPr sz="4800"/>
          </a:p>
          <a:p>
            <a:pPr indent="0" lvl="0" marL="0" marR="0" rtl="0" algn="l">
              <a:lnSpc>
                <a:spcPct val="115000"/>
              </a:lnSpc>
              <a:spcBef>
                <a:spcPts val="0"/>
              </a:spcBef>
              <a:spcAft>
                <a:spcPts val="0"/>
              </a:spcAft>
              <a:buNone/>
            </a:pPr>
            <a:r>
              <a:t/>
            </a:r>
            <a:endParaRPr sz="6000"/>
          </a:p>
          <a:p>
            <a:pPr indent="0" lvl="0" marL="457200" rtl="0" algn="l">
              <a:lnSpc>
                <a:spcPct val="100000"/>
              </a:lnSpc>
              <a:spcBef>
                <a:spcPts val="0"/>
              </a:spcBef>
              <a:spcAft>
                <a:spcPts val="0"/>
              </a:spcAft>
              <a:buNone/>
            </a:pPr>
            <a:r>
              <a:t/>
            </a:r>
            <a:endParaRPr sz="6000"/>
          </a:p>
          <a:p>
            <a:pPr indent="0" lvl="0" marL="0" marR="0" rtl="0" algn="l">
              <a:lnSpc>
                <a:spcPct val="115000"/>
              </a:lnSpc>
              <a:spcBef>
                <a:spcPts val="0"/>
              </a:spcBef>
              <a:spcAft>
                <a:spcPts val="0"/>
              </a:spcAft>
              <a:buNone/>
            </a:pPr>
            <a:r>
              <a:t/>
            </a:r>
            <a:endParaRPr sz="6000"/>
          </a:p>
          <a:p>
            <a:pPr indent="0" lvl="0" marL="0" rtl="0" algn="l">
              <a:spcBef>
                <a:spcPts val="1600"/>
              </a:spcBef>
              <a:spcAft>
                <a:spcPts val="1600"/>
              </a:spcAft>
              <a:buNone/>
            </a:pPr>
            <a:r>
              <a:t/>
            </a:r>
            <a:endParaRPr sz="6000"/>
          </a:p>
        </p:txBody>
      </p:sp>
      <p:cxnSp>
        <p:nvCxnSpPr>
          <p:cNvPr id="95" name="Google Shape;95;p19"/>
          <p:cNvCxnSpPr/>
          <p:nvPr/>
        </p:nvCxnSpPr>
        <p:spPr>
          <a:xfrm flipH="1" rot="10800000">
            <a:off x="900625" y="1280825"/>
            <a:ext cx="3932700" cy="1851300"/>
          </a:xfrm>
          <a:prstGeom prst="straightConnector1">
            <a:avLst/>
          </a:prstGeom>
          <a:noFill/>
          <a:ln cap="flat" cmpd="sng" w="76200">
            <a:solidFill>
              <a:srgbClr val="FF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Quines dades volem recollir?</a:t>
            </a:r>
            <a:r>
              <a:rPr lang="en"/>
              <a:t> </a:t>
            </a:r>
            <a:endParaRPr/>
          </a:p>
        </p:txBody>
      </p:sp>
      <p:sp>
        <p:nvSpPr>
          <p:cNvPr id="101" name="Google Shape;101;p20"/>
          <p:cNvSpPr txBox="1"/>
          <p:nvPr/>
        </p:nvSpPr>
        <p:spPr>
          <a:xfrm>
            <a:off x="176250" y="4782600"/>
            <a:ext cx="3000000" cy="3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02" name="Google Shape;102;p20"/>
          <p:cNvSpPr txBox="1"/>
          <p:nvPr/>
        </p:nvSpPr>
        <p:spPr>
          <a:xfrm>
            <a:off x="380250" y="1160800"/>
            <a:ext cx="8451900" cy="38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Què volem saber? Quins són els objectius?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Quines dades objectives (sensors) podem tenir?</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Com els distribuïm?</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Cada quant temps les mesurem?</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Què és el que sabem que ens falta saber?</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Com les analitzem?</a:t>
            </a:r>
            <a:endParaRPr>
              <a:latin typeface="Source Code Pro"/>
              <a:ea typeface="Source Code Pro"/>
              <a:cs typeface="Source Code Pro"/>
              <a:sym typeface="Source Code Pro"/>
            </a:endParaRPr>
          </a:p>
          <a:p>
            <a:pPr indent="-317500" lvl="1" marL="914400" rtl="0" algn="l">
              <a:spcBef>
                <a:spcPts val="0"/>
              </a:spcBef>
              <a:spcAft>
                <a:spcPts val="0"/>
              </a:spcAft>
              <a:buSzPts val="1400"/>
              <a:buFont typeface="Source Code Pro"/>
              <a:buChar char="○"/>
            </a:pPr>
            <a:r>
              <a:rPr lang="en">
                <a:latin typeface="Source Code Pro"/>
                <a:ea typeface="Source Code Pro"/>
                <a:cs typeface="Source Code Pro"/>
                <a:sym typeface="Source Code Pro"/>
              </a:rPr>
              <a:t>Dades secundàries / dades agregades</a:t>
            </a:r>
            <a:endParaRPr>
              <a:latin typeface="Source Code Pro"/>
              <a:ea typeface="Source Code Pro"/>
              <a:cs typeface="Source Code Pro"/>
              <a:sym typeface="Source Code Pro"/>
            </a:endParaRPr>
          </a:p>
          <a:p>
            <a:pPr indent="-317500" lvl="1" marL="914400" rtl="0" algn="l">
              <a:spcBef>
                <a:spcPts val="0"/>
              </a:spcBef>
              <a:spcAft>
                <a:spcPts val="0"/>
              </a:spcAft>
              <a:buSzPts val="1400"/>
              <a:buFont typeface="Source Code Pro"/>
              <a:buChar char="○"/>
            </a:pPr>
            <a:r>
              <a:rPr lang="en">
                <a:latin typeface="Source Code Pro"/>
                <a:ea typeface="Source Code Pro"/>
                <a:cs typeface="Source Code Pro"/>
                <a:sym typeface="Source Code Pro"/>
              </a:rPr>
              <a:t>Metadades / Ontologia</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Com les representem?</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Notificacions / Informes / Alarmes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Com les persistim?</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Com protegim la privacitat? Anonimització?</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I evidentment… com transmetem aquesta informació?</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10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10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10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1000"/>
                                        <p:tgtEl>
                                          <p:spTgt spid="1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animEffect filter="fade" transition="in">
                                      <p:cBhvr>
                                        <p:cTn dur="1000"/>
                                        <p:tgtEl>
                                          <p:spTgt spid="1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animEffect filter="fade" transition="in">
                                      <p:cBhvr>
                                        <p:cTn dur="1000"/>
                                        <p:tgtEl>
                                          <p:spTgt spid="1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animEffect filter="fade" transition="in">
                                      <p:cBhvr>
                                        <p:cTn dur="1000"/>
                                        <p:tgtEl>
                                          <p:spTgt spid="1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7" st="7"/>
                                            </p:txEl>
                                          </p:spTgt>
                                        </p:tgtEl>
                                        <p:attrNameLst>
                                          <p:attrName>style.visibility</p:attrName>
                                        </p:attrNameLst>
                                      </p:cBhvr>
                                      <p:to>
                                        <p:strVal val="visible"/>
                                      </p:to>
                                    </p:set>
                                    <p:animEffect filter="fade" transition="in">
                                      <p:cBhvr>
                                        <p:cTn dur="1000"/>
                                        <p:tgtEl>
                                          <p:spTgt spid="10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8" st="8"/>
                                            </p:txEl>
                                          </p:spTgt>
                                        </p:tgtEl>
                                        <p:attrNameLst>
                                          <p:attrName>style.visibility</p:attrName>
                                        </p:attrNameLst>
                                      </p:cBhvr>
                                      <p:to>
                                        <p:strVal val="visible"/>
                                      </p:to>
                                    </p:set>
                                    <p:animEffect filter="fade" transition="in">
                                      <p:cBhvr>
                                        <p:cTn dur="1000"/>
                                        <p:tgtEl>
                                          <p:spTgt spid="10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9" st="9"/>
                                            </p:txEl>
                                          </p:spTgt>
                                        </p:tgtEl>
                                        <p:attrNameLst>
                                          <p:attrName>style.visibility</p:attrName>
                                        </p:attrNameLst>
                                      </p:cBhvr>
                                      <p:to>
                                        <p:strVal val="visible"/>
                                      </p:to>
                                    </p:set>
                                    <p:animEffect filter="fade" transition="in">
                                      <p:cBhvr>
                                        <p:cTn dur="1000"/>
                                        <p:tgtEl>
                                          <p:spTgt spid="10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0" st="10"/>
                                            </p:txEl>
                                          </p:spTgt>
                                        </p:tgtEl>
                                        <p:attrNameLst>
                                          <p:attrName>style.visibility</p:attrName>
                                        </p:attrNameLst>
                                      </p:cBhvr>
                                      <p:to>
                                        <p:strVal val="visible"/>
                                      </p:to>
                                    </p:set>
                                    <p:animEffect filter="fade" transition="in">
                                      <p:cBhvr>
                                        <p:cTn dur="1000"/>
                                        <p:tgtEl>
                                          <p:spTgt spid="10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1" st="11"/>
                                            </p:txEl>
                                          </p:spTgt>
                                        </p:tgtEl>
                                        <p:attrNameLst>
                                          <p:attrName>style.visibility</p:attrName>
                                        </p:attrNameLst>
                                      </p:cBhvr>
                                      <p:to>
                                        <p:strVal val="visible"/>
                                      </p:to>
                                    </p:set>
                                    <p:animEffect filter="fade" transition="in">
                                      <p:cBhvr>
                                        <p:cTn dur="1000"/>
                                        <p:tgtEl>
                                          <p:spTgt spid="10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2" st="12"/>
                                            </p:txEl>
                                          </p:spTgt>
                                        </p:tgtEl>
                                        <p:attrNameLst>
                                          <p:attrName>style.visibility</p:attrName>
                                        </p:attrNameLst>
                                      </p:cBhvr>
                                      <p:to>
                                        <p:strVal val="visible"/>
                                      </p:to>
                                    </p:set>
                                    <p:animEffect filter="fade" transition="in">
                                      <p:cBhvr>
                                        <p:cTn dur="1000"/>
                                        <p:tgtEl>
                                          <p:spTgt spid="10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3" st="13"/>
                                            </p:txEl>
                                          </p:spTgt>
                                        </p:tgtEl>
                                        <p:attrNameLst>
                                          <p:attrName>style.visibility</p:attrName>
                                        </p:attrNameLst>
                                      </p:cBhvr>
                                      <p:to>
                                        <p:strVal val="visible"/>
                                      </p:to>
                                    </p:set>
                                    <p:animEffect filter="fade" transition="in">
                                      <p:cBhvr>
                                        <p:cTn dur="1000"/>
                                        <p:tgtEl>
                                          <p:spTgt spid="102">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4" st="14"/>
                                            </p:txEl>
                                          </p:spTgt>
                                        </p:tgtEl>
                                        <p:attrNameLst>
                                          <p:attrName>style.visibility</p:attrName>
                                        </p:attrNameLst>
                                      </p:cBhvr>
                                      <p:to>
                                        <p:strVal val="visible"/>
                                      </p:to>
                                    </p:set>
                                    <p:animEffect filter="fade" transition="in">
                                      <p:cBhvr>
                                        <p:cTn dur="1000"/>
                                        <p:tgtEl>
                                          <p:spTgt spid="102">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Eines de codi lliure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