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Caveat"/>
      <p:regular r:id="rId24"/>
      <p:bold r:id="rId25"/>
    </p:embeddedFont>
    <p:embeddedFont>
      <p:font typeface="Amatic SC"/>
      <p:regular r:id="rId26"/>
      <p:bold r:id="rId27"/>
    </p:embeddedFont>
    <p:embeddedFont>
      <p:font typeface="Source Code Pro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aveat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maticSC-regular.fntdata"/><Relationship Id="rId25" Type="http://schemas.openxmlformats.org/officeDocument/2006/relationships/font" Target="fonts/Caveat-bold.fntdata"/><Relationship Id="rId28" Type="http://schemas.openxmlformats.org/officeDocument/2006/relationships/font" Target="fonts/SourceCodePro-regular.fntdata"/><Relationship Id="rId27" Type="http://schemas.openxmlformats.org/officeDocument/2006/relationships/font" Target="fonts/AmaticS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ourceCode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6954798c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6954798c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6954798c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6954798c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c9b17d6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c9b17d6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6954798c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6954798c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6954798c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6954798c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2b19048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82b19048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6954798c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6954798c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6954798c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6954798c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9e5b02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09e5b02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ce611f5c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2ce611f5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41a7f14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41a7f14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c9bacd3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c9bacd3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ce611f5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ce611f5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9eba884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9eba884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7c3b8bc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7c3b8bc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41a7f14b1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41a7f14b1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6954798c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6954798c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9eba884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9eba884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899" y="103250"/>
            <a:ext cx="1049700" cy="10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899" y="103250"/>
            <a:ext cx="1049700" cy="10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" name="Google Shape;3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whitecatboard/whitecat-create-agent/wiki" TargetMode="External"/><Relationship Id="rId4" Type="http://schemas.openxmlformats.org/officeDocument/2006/relationships/hyperlink" Target="https://ide.whitecatboard.org" TargetMode="External"/><Relationship Id="rId5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thethingsnetwork.cat/download/ttncat_presentacio.cat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Things Network</a:t>
            </a:r>
            <a:r>
              <a:rPr lang="en" sz="2400"/>
              <a:t>.cat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Taller </a:t>
            </a:r>
            <a:r>
              <a:rPr lang="en" sz="2400"/>
              <a:t>Bàsic</a:t>
            </a:r>
            <a:r>
              <a:rPr b="0" lang="en" sz="2400"/>
              <a:t> - Sensors amb una </a:t>
            </a:r>
            <a:r>
              <a:rPr lang="en" sz="2400"/>
              <a:t>WhitecatBoard N1</a:t>
            </a:r>
            <a:endParaRPr sz="24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Xarxa comunitària per</a:t>
            </a:r>
            <a:br>
              <a:rPr lang="en"/>
            </a:br>
            <a:r>
              <a:rPr lang="en"/>
              <a:t>l’Internet de les Coses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1025" y="4756197"/>
            <a:ext cx="977076" cy="3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(WhitecatBoard Dev Kit)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4405900" y="2746325"/>
            <a:ext cx="4455600" cy="21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Connexió a l’ordinador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Emmagatzematge microSD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Bateria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Connexió de sensors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Digitals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Analògics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I2C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CAN Bus</a:t>
            </a:r>
            <a:endParaRPr sz="12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66450"/>
            <a:ext cx="4101099" cy="273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Preparació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Connectem la N1 a la “carrier”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Comprovem cable de 5V a BAT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Comprovem jumper a OUT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Connectem la “carrier” via USB a </a:t>
            </a:r>
            <a:br>
              <a:rPr lang="en" sz="1400"/>
            </a:br>
            <a:r>
              <a:rPr lang="en" sz="1400"/>
              <a:t>l’ordinador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Instal·lem el Whitecat Create Agent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https://github.com/whitecatboard/whitecat-create-agent/wiki</a:t>
            </a:r>
            <a:endParaRPr sz="10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Iniciem el Whitecat Create Agent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Obrim el navegador i anem a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https://ide.whitecatboard.org</a:t>
            </a:r>
            <a:endParaRPr sz="10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En cas de problemes podem “reiniciar” l’agent des del menu contextual</a:t>
            </a:r>
            <a:endParaRPr sz="1400"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1225" y="1278125"/>
            <a:ext cx="3880874" cy="258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Requeriments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2386775" y="1516225"/>
            <a:ext cx="2589900" cy="4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Navegador web Chrome</a:t>
            </a:r>
            <a:endParaRPr sz="12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2386775" y="2288867"/>
            <a:ext cx="2887200" cy="4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Navegador web Chromium</a:t>
            </a:r>
            <a:endParaRPr sz="12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2386775" y="3061508"/>
            <a:ext cx="2887200" cy="4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Whitecat Create Agent</a:t>
            </a:r>
            <a:endParaRPr sz="12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2386775" y="3834150"/>
            <a:ext cx="2887200" cy="4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Compte de Google</a:t>
            </a:r>
            <a:endParaRPr sz="12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300" y="1365225"/>
            <a:ext cx="602323" cy="61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300" y="3683150"/>
            <a:ext cx="602323" cy="61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3713" y="2171913"/>
            <a:ext cx="831494" cy="6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3713" y="2870250"/>
            <a:ext cx="831494" cy="6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 - Connexió a TTN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50" y="1464850"/>
            <a:ext cx="3314528" cy="31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0025" y="1464850"/>
            <a:ext cx="4842276" cy="3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 - Entorn (BME280)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 b="16060" l="0" r="0" t="19181"/>
          <a:stretch/>
        </p:blipFill>
        <p:spPr>
          <a:xfrm>
            <a:off x="427775" y="1218775"/>
            <a:ext cx="2117150" cy="13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060" y="2589874"/>
            <a:ext cx="8103065" cy="23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9625" y="1347750"/>
            <a:ext cx="3714526" cy="17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 - Distància (US-015)</a:t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 b="18983" l="0" r="0" t="22317"/>
          <a:stretch/>
        </p:blipFill>
        <p:spPr>
          <a:xfrm>
            <a:off x="268475" y="1182525"/>
            <a:ext cx="2553550" cy="149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675" y="2894575"/>
            <a:ext cx="7058649" cy="19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0075" y="1246250"/>
            <a:ext cx="3642450" cy="18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 - Presència (PIR)</a:t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20900"/>
            <a:ext cx="6302575" cy="319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0500" y="1122875"/>
            <a:ext cx="3736074" cy="1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 rotWithShape="1">
          <a:blip r:embed="rId5">
            <a:alphaModFix/>
          </a:blip>
          <a:srcRect b="29157" l="20858" r="12691" t="7386"/>
          <a:stretch/>
        </p:blipFill>
        <p:spPr>
          <a:xfrm>
            <a:off x="7182050" y="3075950"/>
            <a:ext cx="1385625" cy="187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Què t’ha semblat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gràcies</a:t>
            </a:r>
            <a:endParaRPr/>
          </a:p>
        </p:txBody>
      </p:sp>
      <p:cxnSp>
        <p:nvCxnSpPr>
          <p:cNvPr id="180" name="Google Shape;180;p31"/>
          <p:cNvCxnSpPr/>
          <p:nvPr/>
        </p:nvCxnSpPr>
        <p:spPr>
          <a:xfrm rot="10800000">
            <a:off x="2906850" y="1130475"/>
            <a:ext cx="0" cy="3512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31"/>
          <p:cNvCxnSpPr/>
          <p:nvPr/>
        </p:nvCxnSpPr>
        <p:spPr>
          <a:xfrm>
            <a:off x="985100" y="2769575"/>
            <a:ext cx="40212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p31"/>
          <p:cNvSpPr txBox="1"/>
          <p:nvPr/>
        </p:nvSpPr>
        <p:spPr>
          <a:xfrm>
            <a:off x="1107425" y="-32425"/>
            <a:ext cx="1799400" cy="28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+</a:t>
            </a:r>
            <a:endParaRPr b="1" sz="200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3026950" y="-32425"/>
            <a:ext cx="1799400" cy="28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-</a:t>
            </a:r>
            <a:endParaRPr b="1" sz="200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1273150" y="2556975"/>
            <a:ext cx="1288500" cy="20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?</a:t>
            </a:r>
            <a:endParaRPr b="1" sz="130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3089076" y="2916350"/>
            <a:ext cx="149495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/>
          <p:nvPr/>
        </p:nvSpPr>
        <p:spPr>
          <a:xfrm>
            <a:off x="5442250" y="2835700"/>
            <a:ext cx="33903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thethingsnetwork.cat - ttn.cat</a:t>
            </a:r>
            <a:br>
              <a:rPr lang="en" sz="1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@ttncat a twitter</a:t>
            </a:r>
            <a:br>
              <a:rPr lang="en" sz="1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endParaRPr sz="10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5111450" y="4310875"/>
            <a:ext cx="37209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Imatges de </a:t>
            </a:r>
            <a:r>
              <a:rPr lang="en" sz="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The Things Network, WhitecatBoard &amp; Xose Pérez</a:t>
            </a: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650" y="3597640"/>
            <a:ext cx="1431500" cy="5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482300" y="802500"/>
            <a:ext cx="42192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@ttncat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Source Code Pro"/>
                <a:ea typeface="Source Code Pro"/>
                <a:cs typeface="Source Code Pro"/>
                <a:sym typeface="Source Code Pro"/>
              </a:rPr>
              <a:t>thethingsnetwork.cat</a:t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@thethingsntwrk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Source Code Pro"/>
                <a:ea typeface="Source Code Pro"/>
                <a:cs typeface="Source Code Pro"/>
                <a:sym typeface="Source Code Pro"/>
              </a:rPr>
              <a:t>thethingsnetwork.org</a:t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Introducció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 TTN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228675"/>
            <a:ext cx="5610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Des de la consola de TTN podem </a:t>
            </a:r>
            <a:r>
              <a:rPr b="1" lang="en" sz="1200"/>
              <a:t>gestionar les passarel·les i aplicacions</a:t>
            </a:r>
            <a:r>
              <a:rPr lang="en" sz="1200"/>
              <a:t>. També podem monitoritzar el tràfic que passa o arriba a qualsevol de les dues i veure els continguts si tenim les claus de desxifratge.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Els nodes (</a:t>
            </a:r>
            <a:r>
              <a:rPr i="1" lang="en" sz="1200"/>
              <a:t>devices</a:t>
            </a:r>
            <a:r>
              <a:rPr lang="en" sz="1200"/>
              <a:t>) estan associats a les aplicacions. Podem donar-ne d’alta, configurar el mode en que es connectaran a la xarxa (OTAA o ABP), veure els missatges que envien o enviar nosaltres un missatge a qualsevol dispositiu.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També des de l’aplicació podem fer integracions amb diferents serveis </a:t>
            </a:r>
            <a:r>
              <a:rPr i="1" lang="en" sz="1200"/>
              <a:t>online</a:t>
            </a:r>
            <a:r>
              <a:rPr lang="en" sz="1200"/>
              <a:t> com ara IFTTT.</a:t>
            </a:r>
            <a:endParaRPr sz="1200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729" y="1228674"/>
            <a:ext cx="2670575" cy="553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Compte per el taller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268175" y="1899025"/>
            <a:ext cx="3776700" cy="19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URL</a:t>
            </a:r>
            <a:r>
              <a:rPr lang="en" sz="1200"/>
              <a:t>: console.thethingsnetwork.org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User</a:t>
            </a:r>
            <a:r>
              <a:rPr lang="en" sz="1200"/>
              <a:t>: ttncat-tallers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200"/>
              <a:t>Clau</a:t>
            </a:r>
            <a:r>
              <a:rPr lang="en" sz="1200"/>
              <a:t>: ttncat-tallers</a:t>
            </a:r>
            <a:endParaRPr sz="120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400" y="1026350"/>
            <a:ext cx="3776587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 TTN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228675"/>
            <a:ext cx="3112500" cy="3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Cada dispositiu té unes claus per accedir a la xarxa (</a:t>
            </a:r>
            <a:r>
              <a:rPr b="1" lang="en" sz="1200"/>
              <a:t>network session key</a:t>
            </a:r>
            <a:r>
              <a:rPr lang="en" sz="1200"/>
              <a:t>) i connectar-se amb un aplicatiu (</a:t>
            </a:r>
            <a:r>
              <a:rPr b="1" lang="en" sz="1200"/>
              <a:t>application session key</a:t>
            </a:r>
            <a:r>
              <a:rPr lang="en" sz="1200"/>
              <a:t>).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Aquestes claus es poden gravar al firmware (</a:t>
            </a:r>
            <a:r>
              <a:rPr b="1" lang="en" sz="1200"/>
              <a:t>ABP, Activation by Personalisation</a:t>
            </a:r>
            <a:r>
              <a:rPr lang="en" sz="1200"/>
              <a:t>) o negociar-se en el moment de fer el </a:t>
            </a:r>
            <a:r>
              <a:rPr i="1" lang="en" sz="1200"/>
              <a:t>join</a:t>
            </a:r>
            <a:r>
              <a:rPr lang="en" sz="1200"/>
              <a:t> (</a:t>
            </a:r>
            <a:r>
              <a:rPr b="1" lang="en" sz="1200"/>
              <a:t>OTAA, Over the Air Activation</a:t>
            </a:r>
            <a:r>
              <a:rPr lang="en" sz="1200"/>
              <a:t>).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Amb OTAA el dispositiu caldrà estar donat d’alta a l’aplicatiu (</a:t>
            </a:r>
            <a:r>
              <a:rPr b="1" lang="en" sz="1200"/>
              <a:t>Device EUI</a:t>
            </a:r>
            <a:r>
              <a:rPr lang="en" sz="1200"/>
              <a:t>). </a:t>
            </a:r>
            <a:endParaRPr sz="120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400" y="1228675"/>
            <a:ext cx="5158900" cy="33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(WhitecatBoard N1)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662500" y="2611650"/>
            <a:ext cx="51990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Quilòmetre 0 (feta al Citilab de Cornellà)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Espressif ESP32 + Hope RFM95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WiFi, Bluetooth i LoRa 868MHz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Open Source Hardware &amp; Software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Firmware basat en Lua RTOS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Programable en Lua o Blockly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També programable amb C des de l’IDE d’Arduino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Programable des del navegador web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Entorn per blocs en català, castellà i anglés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Especialment orientada a Educació</a:t>
            </a:r>
            <a:endParaRPr sz="12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75" y="1208346"/>
            <a:ext cx="3888401" cy="13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25" y="3390638"/>
            <a:ext cx="831494" cy="6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