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Caveat"/>
      <p:regular r:id="rId21"/>
      <p:bold r:id="rId22"/>
    </p:embeddedFont>
    <p:embeddedFont>
      <p:font typeface="Amatic SC"/>
      <p:regular r:id="rId23"/>
      <p:bold r:id="rId24"/>
    </p:embeddedFont>
    <p:embeddedFont>
      <p:font typeface="Source Code Pro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AmaticSC-bold.fntdata"/><Relationship Id="rId23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CodePro-bold.fntdata"/><Relationship Id="rId25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da5454f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da5454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1ecd3c11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1ecd3c11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da5454d7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da5454d7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1ecd3c119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1ecd3c119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ecd3c11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ecd3c1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da5454d7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da5454d7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da5454d7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da5454d7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b67e8619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b67e8619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da5454d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da5454d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da5454d7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da5454d7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da5454d7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da5454d7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da5454d7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da5454d7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da5454d7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da5454d7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1ecd3c119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1ecd3c11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da5454f4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da5454f4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1899" y="103250"/>
            <a:ext cx="1049700" cy="10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hethingsnetwork.cat/download/ttncat_presentacio.cat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Things Network</a:t>
            </a:r>
            <a:r>
              <a:rPr lang="en" sz="2400"/>
              <a:t>.cat</a:t>
            </a:r>
            <a:br>
              <a:rPr lang="en" sz="2400"/>
            </a:br>
            <a:r>
              <a:rPr b="0" lang="en" sz="2400"/>
              <a:t>Taller </a:t>
            </a:r>
            <a:r>
              <a:rPr lang="en" sz="2400"/>
              <a:t>Bàsic</a:t>
            </a:r>
            <a:r>
              <a:rPr b="0" lang="en" sz="2400"/>
              <a:t> - </a:t>
            </a:r>
            <a:r>
              <a:rPr b="0" lang="en" sz="2400"/>
              <a:t>Monitorització Atmosfèrica amb un </a:t>
            </a:r>
            <a:r>
              <a:rPr lang="en" sz="2400"/>
              <a:t>TTGO LoRa32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Xarxa comunitària per l’Internet de les Coses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TTGO LoRa32 - Pinout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300" y="1093850"/>
            <a:ext cx="755539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Connexions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488" y="1256325"/>
            <a:ext cx="7307024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Monitorització Atmosfèrica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093850"/>
            <a:ext cx="8520600" cy="5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https://github.com/ttncat/airquality</a:t>
            </a:r>
            <a:endParaRPr/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3">
            <a:alphaModFix/>
          </a:blip>
          <a:srcRect b="72013" l="0" r="0" t="0"/>
          <a:stretch/>
        </p:blipFill>
        <p:spPr>
          <a:xfrm>
            <a:off x="1539675" y="1630550"/>
            <a:ext cx="6170524" cy="32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Firmware (IDE Arduino)</a:t>
            </a:r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400" y="1154575"/>
            <a:ext cx="2783899" cy="36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228675"/>
            <a:ext cx="57750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https://github.com/ttncat/airquality/tree/master/ttgo-lora32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Instal·leu l’</a:t>
            </a:r>
            <a:r>
              <a:rPr b="1" lang="en" sz="1200"/>
              <a:t>IDE d’Arduino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Instal·leu support per </a:t>
            </a:r>
            <a:r>
              <a:rPr b="1" lang="en" sz="1200"/>
              <a:t>plaques</a:t>
            </a:r>
            <a:r>
              <a:rPr b="1" lang="en" sz="1200"/>
              <a:t> ESP32</a:t>
            </a:r>
            <a:br>
              <a:rPr b="1" lang="en" sz="1200"/>
            </a:br>
            <a:r>
              <a:rPr lang="en" sz="1200"/>
              <a:t>Instal·leu biblioteques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Obriu el </a:t>
            </a:r>
            <a:r>
              <a:rPr b="1" lang="en" sz="1200"/>
              <a:t>codi</a:t>
            </a:r>
            <a:r>
              <a:rPr lang="en" sz="1200"/>
              <a:t> d’exemple</a:t>
            </a:r>
            <a:br>
              <a:rPr lang="en" sz="1200"/>
            </a:br>
            <a:r>
              <a:rPr lang="en" sz="1200"/>
              <a:t>https://github.com/ttncat/airquality/ttgo-lora32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Configureu </a:t>
            </a:r>
            <a:r>
              <a:rPr b="1" lang="en" sz="1200"/>
              <a:t>credencials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Seleccioneu </a:t>
            </a:r>
            <a:r>
              <a:rPr b="1" lang="en" sz="1200"/>
              <a:t>placa</a:t>
            </a:r>
            <a:r>
              <a:rPr b="1" lang="en" sz="1200"/>
              <a:t> i port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1" lang="en" sz="1200"/>
              <a:t>Compileu</a:t>
            </a:r>
            <a:r>
              <a:rPr lang="en" sz="1200"/>
              <a:t> el programa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b="1" lang="en" sz="1200"/>
              <a:t>Pugeu</a:t>
            </a:r>
            <a:r>
              <a:rPr lang="en" sz="1200"/>
              <a:t>-lo a la targeta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Obriu terminal sèrie per monitoritzar els missatges que van sortint…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En aquest punt el nostre node està enviant missatges. Ara ens falta rebre’ls...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Què t’ha semblat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gràcies</a:t>
            </a:r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5442250" y="2835700"/>
            <a:ext cx="3390300" cy="7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thethingsnetwork.cat - ttn.cat</a:t>
            </a:r>
            <a:br>
              <a:rPr lang="en" sz="1000"/>
            </a:br>
            <a:r>
              <a:rPr lang="en" sz="1000"/>
              <a:t>@ttncat a twitter</a:t>
            </a:r>
            <a:br>
              <a:rPr lang="en" sz="1000"/>
            </a:br>
            <a:r>
              <a:rPr lang="en" sz="1000"/>
              <a:t>@ttncat a quitter.cat/GNUSocial</a:t>
            </a:r>
            <a:br>
              <a:rPr lang="en" sz="1000"/>
            </a:b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7" name="Google Shape;147;p28"/>
          <p:cNvSpPr txBox="1"/>
          <p:nvPr/>
        </p:nvSpPr>
        <p:spPr>
          <a:xfrm>
            <a:off x="5293500" y="4310875"/>
            <a:ext cx="35388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Gràfics de la Wikipedia i de The Things Network</a:t>
            </a:r>
            <a:endParaRPr/>
          </a:p>
        </p:txBody>
      </p:sp>
      <p:cxnSp>
        <p:nvCxnSpPr>
          <p:cNvPr id="148" name="Google Shape;148;p28"/>
          <p:cNvCxnSpPr/>
          <p:nvPr/>
        </p:nvCxnSpPr>
        <p:spPr>
          <a:xfrm rot="10800000">
            <a:off x="2906850" y="1130475"/>
            <a:ext cx="0" cy="3512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8"/>
          <p:cNvCxnSpPr/>
          <p:nvPr/>
        </p:nvCxnSpPr>
        <p:spPr>
          <a:xfrm>
            <a:off x="985100" y="2769575"/>
            <a:ext cx="40212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8"/>
          <p:cNvSpPr txBox="1"/>
          <p:nvPr/>
        </p:nvSpPr>
        <p:spPr>
          <a:xfrm>
            <a:off x="1107425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+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3026950" y="-32425"/>
            <a:ext cx="17994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-</a:t>
            </a:r>
            <a:endParaRPr b="1" sz="20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1273150" y="2556975"/>
            <a:ext cx="12885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?</a:t>
            </a:r>
            <a:endParaRPr b="1" sz="130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3089076" y="2916350"/>
            <a:ext cx="1494950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650" y="3808040"/>
            <a:ext cx="143150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482300" y="802500"/>
            <a:ext cx="42192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@ttncat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thethingsnetwork.cat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@thethingsntwrk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b="0" lang="en" sz="1800">
                <a:latin typeface="Source Code Pro"/>
                <a:ea typeface="Source Code Pro"/>
                <a:cs typeface="Source Code Pro"/>
                <a:sym typeface="Source Code Pro"/>
              </a:rPr>
              <a:t>hethingsnetwork.org</a:t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Introducció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28675"/>
            <a:ext cx="561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Des de la consola de TTN podem </a:t>
            </a:r>
            <a:r>
              <a:rPr b="1" lang="en" sz="1200"/>
              <a:t>gestionar les passarel·les i aplicacions</a:t>
            </a:r>
            <a:r>
              <a:rPr lang="en" sz="1200"/>
              <a:t>. També podem monitoritzar el tràfic que passa o arriba a qualsevol de les dues i veure els continguts si tenim les claus de desxifratge.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Els nodes (</a:t>
            </a:r>
            <a:r>
              <a:rPr i="1" lang="en" sz="1200"/>
              <a:t>devices</a:t>
            </a:r>
            <a:r>
              <a:rPr lang="en" sz="1200"/>
              <a:t>) estan associats a les aplicacions. Podem donar-ne d’alta, configurar el mode en que es connectaran a la xarxa (OTAA o ABP), veure els missatges que envien o enviar nosaltres un missatge a qualsevol dispositiu.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També des de l’aplicació podem fer integracions amb diferents serveis </a:t>
            </a:r>
            <a:r>
              <a:rPr i="1" lang="en" sz="1200"/>
              <a:t>online</a:t>
            </a:r>
            <a:r>
              <a:rPr lang="en" sz="1200"/>
              <a:t> com ara IFTTT.</a:t>
            </a:r>
            <a:endParaRPr sz="1200"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729" y="1228674"/>
            <a:ext cx="2670575" cy="553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Compte per el taller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68175" y="1899025"/>
            <a:ext cx="3776700" cy="19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URL</a:t>
            </a:r>
            <a:r>
              <a:rPr lang="en" sz="1200"/>
              <a:t>: console.thethingsnetwork.org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User</a:t>
            </a:r>
            <a:r>
              <a:rPr lang="en" sz="1200"/>
              <a:t>: ttncat-tallers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200"/>
              <a:t>Clau</a:t>
            </a:r>
            <a:r>
              <a:rPr lang="en" sz="1200"/>
              <a:t>: ttncat-tallers</a:t>
            </a:r>
            <a:endParaRPr sz="120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400" y="1026350"/>
            <a:ext cx="3776587" cy="374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Consola TTN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228675"/>
            <a:ext cx="3112500" cy="33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Cada dispositiu té unes claus per accedir a la xarxa (</a:t>
            </a:r>
            <a:r>
              <a:rPr b="1" lang="en" sz="1200"/>
              <a:t>network session key</a:t>
            </a:r>
            <a:r>
              <a:rPr lang="en" sz="1200"/>
              <a:t>) i connectar-se amb un aplicatiu (</a:t>
            </a:r>
            <a:r>
              <a:rPr b="1" lang="en" sz="1200"/>
              <a:t>application session key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Aquestes claus es poden gravar al firmware (</a:t>
            </a:r>
            <a:r>
              <a:rPr b="1" lang="en" sz="1200"/>
              <a:t>ABP, Activation by Personalisation</a:t>
            </a:r>
            <a:r>
              <a:rPr lang="en" sz="1200"/>
              <a:t>) o negociar-se en el moment de fer el </a:t>
            </a:r>
            <a:r>
              <a:rPr i="1" lang="en" sz="1200"/>
              <a:t>join</a:t>
            </a:r>
            <a:r>
              <a:rPr lang="en" sz="1200"/>
              <a:t> (</a:t>
            </a:r>
            <a:r>
              <a:rPr b="1" lang="en" sz="1200"/>
              <a:t>OTAA, Over the Air Activation</a:t>
            </a:r>
            <a:r>
              <a:rPr lang="en" sz="1200"/>
              <a:t>).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Amb OTAA el dispositiu caldrà estar donat d’alta a l’aplicatiu (</a:t>
            </a:r>
            <a:r>
              <a:rPr b="1" lang="en" sz="1200"/>
              <a:t>Device EUI</a:t>
            </a:r>
            <a:r>
              <a:rPr lang="en" sz="1200"/>
              <a:t>). </a:t>
            </a:r>
            <a:endParaRPr sz="1200"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3400" y="1228675"/>
            <a:ext cx="5158900" cy="33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TTGO LoRa32 - Característiques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228675"/>
            <a:ext cx="4062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Basat en el ESP32 de Espressif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Xtensa dual-core 32-bit LX6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240 MHz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4MB external flash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512Kb RAM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Multiconectivitat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WiFi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Bluetooth LE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LoRa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Integra un SX1276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Interfície SPI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Programable en 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Compatible amb l’IDE d’Arduino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12€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025" y="1270175"/>
            <a:ext cx="3257175" cy="3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