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Caveat"/>
      <p:regular r:id="rId23"/>
      <p:bold r:id="rId24"/>
    </p:embeddedFont>
    <p:embeddedFont>
      <p:font typeface="Amatic SC"/>
      <p:regular r:id="rId25"/>
      <p:bold r:id="rId26"/>
    </p:embeddedFont>
    <p:embeddedFont>
      <p:font typeface="Source Code Pro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Caveat-bold.fntdata"/><Relationship Id="rId23" Type="http://schemas.openxmlformats.org/officeDocument/2006/relationships/font" Target="fonts/Cave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AmaticSC-bold.fntdata"/><Relationship Id="rId25" Type="http://schemas.openxmlformats.org/officeDocument/2006/relationships/font" Target="fonts/AmaticSC-regular.fntdata"/><Relationship Id="rId28" Type="http://schemas.openxmlformats.org/officeDocument/2006/relationships/font" Target="fonts/SourceCodePro-bold.fntdata"/><Relationship Id="rId27" Type="http://schemas.openxmlformats.org/officeDocument/2006/relationships/font" Target="fonts/SourceCodePr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47ceee497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47ceee49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09eba884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09eba884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da0e8eaf3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da0e8eaf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da0e8ee56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da0e8ee5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09eba884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09eba884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da0e8eaf3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da0e8eaf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09eba8848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09eba884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9eba8848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09eba8848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09e5b02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09e5b02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2ce611f5c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2ce611f5c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7ceee497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7ceee497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da0e8eaf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da0e8ea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7ceee497d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7ceee497d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7ceee497d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7ceee497d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7ceee497d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7ceee497d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7ceee497d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7ceee497d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7ceee497d_0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7ceee497d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da0e8ee5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da0e8ee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1899" y="103250"/>
            <a:ext cx="1049700" cy="102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1899" y="103250"/>
            <a:ext cx="1049700" cy="102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" name="Google Shape;3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thethingsnetwork.cat/download/ttncat_presentacio.cat.pdf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Things Network</a:t>
            </a:r>
            <a:r>
              <a:rPr lang="en" sz="2400"/>
              <a:t>.cat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/>
              <a:t>Taller </a:t>
            </a:r>
            <a:r>
              <a:rPr lang="en" sz="2400"/>
              <a:t>bàsic</a:t>
            </a:r>
            <a:r>
              <a:rPr b="0" lang="en" sz="2400"/>
              <a:t> - Fem un termòstat amb un </a:t>
            </a:r>
            <a:r>
              <a:rPr lang="en" sz="2400"/>
              <a:t>Arduino MKRWAN1300</a:t>
            </a:r>
            <a:endParaRPr sz="2400"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Xarxa comunitària per</a:t>
            </a:r>
            <a:br>
              <a:rPr lang="en"/>
            </a:br>
            <a:r>
              <a:rPr lang="en"/>
              <a:t>l’Internet de les Coses</a:t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1025" y="4756197"/>
            <a:ext cx="977076" cy="3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(MKRWAN1300)</a:t>
            </a:r>
            <a:endParaRPr/>
          </a:p>
        </p:txBody>
      </p:sp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46250"/>
            <a:ext cx="8650894" cy="37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Exemples</a:t>
            </a:r>
            <a:endParaRPr/>
          </a:p>
        </p:txBody>
      </p:sp>
      <p:sp>
        <p:nvSpPr>
          <p:cNvPr id="122" name="Google Shape;122;p24"/>
          <p:cNvSpPr txBox="1"/>
          <p:nvPr>
            <p:ph idx="1" type="body"/>
          </p:nvPr>
        </p:nvSpPr>
        <p:spPr>
          <a:xfrm>
            <a:off x="311700" y="1228675"/>
            <a:ext cx="8520600" cy="38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https://github.com/ttncat/termostat</a:t>
            </a:r>
            <a:endParaRPr sz="1200"/>
          </a:p>
        </p:txBody>
      </p:sp>
      <p:pic>
        <p:nvPicPr>
          <p:cNvPr id="123" name="Google Shape;1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9975" y="1611475"/>
            <a:ext cx="5824042" cy="322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Firmware (IDE Arduino)</a:t>
            </a:r>
            <a:endParaRPr/>
          </a:p>
        </p:txBody>
      </p:sp>
      <p:pic>
        <p:nvPicPr>
          <p:cNvPr id="129" name="Google Shape;12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5750" y="1154575"/>
            <a:ext cx="2886561" cy="374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/>
          <p:nvPr>
            <p:ph idx="1" type="body"/>
          </p:nvPr>
        </p:nvSpPr>
        <p:spPr>
          <a:xfrm>
            <a:off x="311700" y="1228675"/>
            <a:ext cx="50793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Instal·leu l’</a:t>
            </a:r>
            <a:r>
              <a:rPr b="1" lang="en" sz="1200"/>
              <a:t>IDE d’Arduino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Instal·leu support per </a:t>
            </a:r>
            <a:r>
              <a:rPr b="1" lang="en" sz="1200"/>
              <a:t>targes SAMD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Instal·leu biblioteca</a:t>
            </a:r>
            <a:r>
              <a:rPr b="1" lang="en" sz="1200"/>
              <a:t> MKRWAN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Obriu el </a:t>
            </a:r>
            <a:r>
              <a:rPr b="1" lang="en" sz="1200"/>
              <a:t>codi</a:t>
            </a:r>
            <a:r>
              <a:rPr lang="en" sz="1200"/>
              <a:t> d’exemple</a:t>
            </a:r>
            <a:br>
              <a:rPr lang="en" sz="1200"/>
            </a:br>
            <a:r>
              <a:rPr lang="en" sz="1200"/>
              <a:t>https://github.com/ttncat/termostat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Configureu </a:t>
            </a:r>
            <a:r>
              <a:rPr b="1" lang="en" sz="1200"/>
              <a:t>credencials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Seleccioneu </a:t>
            </a:r>
            <a:r>
              <a:rPr b="1" lang="en" sz="1200"/>
              <a:t>targeta i port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b="1" lang="en" sz="1200"/>
              <a:t>Compileu</a:t>
            </a:r>
            <a:r>
              <a:rPr lang="en" sz="1200"/>
              <a:t> el programa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b="1" lang="en" sz="1200"/>
              <a:t>Pugeu</a:t>
            </a:r>
            <a:r>
              <a:rPr lang="en" sz="1200"/>
              <a:t>-lo a la targeta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Obriu terminal sèrie per monitoritzar els missatges que van sortint…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En aquest punt el nostre node està enviant missatges. Ara ens falta rebre’ls...</a:t>
            </a:r>
            <a:endParaRPr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CLOUD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Aplicatiu (node-red)</a:t>
            </a:r>
            <a:endParaRPr/>
          </a:p>
        </p:txBody>
      </p:sp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311700" y="1228675"/>
            <a:ext cx="33270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L’aplicatiu de destí pot ser el que volguem. Ens podem connectar a TTN des de qualsevol aplicatiu que “parli” MQTT. 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Node-RED és un entorn de treball on podem definir la lògica de l’aplicació a partir de nodes que reben, manipulen i re-envien missatges.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La gent de TTN ha creat un </a:t>
            </a:r>
            <a:r>
              <a:rPr i="1" lang="en" sz="1200"/>
              <a:t>plugin</a:t>
            </a:r>
            <a:r>
              <a:rPr lang="en" sz="1200"/>
              <a:t> específic (node-red-contrib-ttn) que ens permet rebre notificacions i rebre missatges (</a:t>
            </a:r>
            <a:r>
              <a:rPr i="1" lang="en" sz="1200"/>
              <a:t>uplink</a:t>
            </a:r>
            <a:r>
              <a:rPr lang="en" sz="1200"/>
              <a:t>) o enviar-ne (</a:t>
            </a:r>
            <a:r>
              <a:rPr i="1" lang="en" sz="1200"/>
              <a:t>downlink</a:t>
            </a:r>
            <a:r>
              <a:rPr lang="en" sz="1200"/>
              <a:t>).</a:t>
            </a:r>
            <a:endParaRPr sz="1200"/>
          </a:p>
        </p:txBody>
      </p:sp>
      <p:pic>
        <p:nvPicPr>
          <p:cNvPr id="142" name="Google Shape;1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8700" y="1299400"/>
            <a:ext cx="5010475" cy="319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Aplicatiu (node-red)</a:t>
            </a:r>
            <a:endParaRPr/>
          </a:p>
        </p:txBody>
      </p:sp>
      <p:sp>
        <p:nvSpPr>
          <p:cNvPr id="148" name="Google Shape;148;p28"/>
          <p:cNvSpPr txBox="1"/>
          <p:nvPr>
            <p:ph idx="1" type="body"/>
          </p:nvPr>
        </p:nvSpPr>
        <p:spPr>
          <a:xfrm>
            <a:off x="311700" y="1228675"/>
            <a:ext cx="60054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 més Node-RED disposa d’un senzill entorn gràfic on visualitzar la informació i interactuar amb ella (node-red-dashboard). 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Aquest entorn ens permet fer, per exemple, el control del nostre termòstat i definir si volem que el calefactor estigui obert, tancat o que depengui de la temperatura.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Un aspecte important a tenir en compte és que Node-RED és una aplicació web, de manera que el podem tenir executant-se en un servidor web (que suporti node.js) i accedir-hi des de qualsevol lloc: des de l’ordinador de casa, el mòbil en el tren cap a la feina o des de Fuerteventura.</a:t>
            </a:r>
            <a:endParaRPr sz="1200"/>
          </a:p>
        </p:txBody>
      </p:sp>
      <p:pic>
        <p:nvPicPr>
          <p:cNvPr id="149" name="Google Shape;14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5425" y="1228675"/>
            <a:ext cx="2171123" cy="33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Què t’ha semblat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gràcies</a:t>
            </a:r>
            <a:endParaRPr/>
          </a:p>
        </p:txBody>
      </p:sp>
      <p:sp>
        <p:nvSpPr>
          <p:cNvPr id="160" name="Google Shape;160;p30"/>
          <p:cNvSpPr txBox="1"/>
          <p:nvPr>
            <p:ph idx="1" type="body"/>
          </p:nvPr>
        </p:nvSpPr>
        <p:spPr>
          <a:xfrm>
            <a:off x="5442250" y="2835700"/>
            <a:ext cx="3390300" cy="7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thethingsnetwork.cat - ttn.cat</a:t>
            </a:r>
            <a:br>
              <a:rPr lang="en" sz="1000"/>
            </a:br>
            <a:r>
              <a:rPr lang="en" sz="1000"/>
              <a:t>@ttncat a twitter</a:t>
            </a:r>
            <a:br>
              <a:rPr lang="en" sz="1000"/>
            </a:br>
            <a:r>
              <a:rPr lang="en" sz="1000"/>
              <a:t>@ttncat a quitter.cat/GNUSocial</a:t>
            </a:r>
            <a:br>
              <a:rPr lang="en" sz="1000"/>
            </a:b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61" name="Google Shape;161;p30"/>
          <p:cNvSpPr txBox="1"/>
          <p:nvPr/>
        </p:nvSpPr>
        <p:spPr>
          <a:xfrm>
            <a:off x="5293500" y="4310875"/>
            <a:ext cx="35388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Gràfics de la Wikipedia i de The Things Network</a:t>
            </a:r>
            <a:endParaRPr/>
          </a:p>
        </p:txBody>
      </p:sp>
      <p:cxnSp>
        <p:nvCxnSpPr>
          <p:cNvPr id="162" name="Google Shape;162;p30"/>
          <p:cNvCxnSpPr/>
          <p:nvPr/>
        </p:nvCxnSpPr>
        <p:spPr>
          <a:xfrm rot="10800000">
            <a:off x="2906850" y="1130475"/>
            <a:ext cx="0" cy="35124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" name="Google Shape;163;p30"/>
          <p:cNvCxnSpPr/>
          <p:nvPr/>
        </p:nvCxnSpPr>
        <p:spPr>
          <a:xfrm>
            <a:off x="985100" y="2769575"/>
            <a:ext cx="40212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4" name="Google Shape;164;p30"/>
          <p:cNvSpPr txBox="1"/>
          <p:nvPr/>
        </p:nvSpPr>
        <p:spPr>
          <a:xfrm>
            <a:off x="1107425" y="-32425"/>
            <a:ext cx="1799400" cy="28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D9D9D9"/>
                </a:solidFill>
                <a:latin typeface="Caveat"/>
                <a:ea typeface="Caveat"/>
                <a:cs typeface="Caveat"/>
                <a:sym typeface="Caveat"/>
              </a:rPr>
              <a:t>+</a:t>
            </a:r>
            <a:endParaRPr b="1" sz="20000">
              <a:solidFill>
                <a:srgbClr val="D9D9D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65" name="Google Shape;165;p30"/>
          <p:cNvSpPr txBox="1"/>
          <p:nvPr/>
        </p:nvSpPr>
        <p:spPr>
          <a:xfrm>
            <a:off x="3026950" y="-32425"/>
            <a:ext cx="1799400" cy="28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D9D9D9"/>
                </a:solidFill>
                <a:latin typeface="Caveat"/>
                <a:ea typeface="Caveat"/>
                <a:cs typeface="Caveat"/>
                <a:sym typeface="Caveat"/>
              </a:rPr>
              <a:t>-</a:t>
            </a:r>
            <a:endParaRPr b="1" sz="20000">
              <a:solidFill>
                <a:srgbClr val="D9D9D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66" name="Google Shape;166;p30"/>
          <p:cNvSpPr txBox="1"/>
          <p:nvPr/>
        </p:nvSpPr>
        <p:spPr>
          <a:xfrm>
            <a:off x="1273150" y="2556975"/>
            <a:ext cx="1288500" cy="20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0">
                <a:solidFill>
                  <a:srgbClr val="D9D9D9"/>
                </a:solidFill>
                <a:latin typeface="Caveat"/>
                <a:ea typeface="Caveat"/>
                <a:cs typeface="Caveat"/>
                <a:sym typeface="Caveat"/>
              </a:rPr>
              <a:t>?</a:t>
            </a:r>
            <a:endParaRPr b="1" sz="13000">
              <a:solidFill>
                <a:srgbClr val="D9D9D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67" name="Google Shape;167;p30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>
            <a:off x="3089076" y="2916350"/>
            <a:ext cx="1494950" cy="15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1650" y="3808040"/>
            <a:ext cx="1431500" cy="50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2482300" y="802500"/>
            <a:ext cx="42192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@ttncat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Source Code Pro"/>
                <a:ea typeface="Source Code Pro"/>
                <a:cs typeface="Source Code Pro"/>
                <a:sym typeface="Source Code Pro"/>
              </a:rPr>
              <a:t>thethingsnetwork.cat</a:t>
            </a:r>
            <a:endParaRPr b="0"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@thethingsntwrk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Source Code Pro"/>
                <a:ea typeface="Source Code Pro"/>
                <a:cs typeface="Source Code Pro"/>
                <a:sym typeface="Source Code Pro"/>
              </a:rPr>
              <a:t>thethingsnetwork.org</a:t>
            </a:r>
            <a:endParaRPr b="0"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Introducció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CONSOLA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Consola TTN</a:t>
            </a:r>
            <a:endParaRPr/>
          </a:p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1228675"/>
            <a:ext cx="56103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Des de la consola de TTN podem </a:t>
            </a:r>
            <a:r>
              <a:rPr b="1" lang="en" sz="1200"/>
              <a:t>gestionar les passarel·les i aplicacions</a:t>
            </a:r>
            <a:r>
              <a:rPr lang="en" sz="1200"/>
              <a:t>. També podem monitoritzar el tràfic que passa o arriba a qualsevol de les dues i veure els continguts si tenim les claus de desxifratge.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Els nodes (</a:t>
            </a:r>
            <a:r>
              <a:rPr i="1" lang="en" sz="1200"/>
              <a:t>devices</a:t>
            </a:r>
            <a:r>
              <a:rPr lang="en" sz="1200"/>
              <a:t>) estan associats a les aplicacions. Podem donar-ne d’alta, configurar el mode en que es connectaran a la xarxa (OTAA o ABP), veure els missatges que envien o enviar nosaltres un missatge a qualsevol dispositiu.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També des de l’aplicació podem fer integracions amb diferents serveis </a:t>
            </a:r>
            <a:r>
              <a:rPr i="1" lang="en" sz="1200"/>
              <a:t>online</a:t>
            </a:r>
            <a:r>
              <a:rPr lang="en" sz="1200"/>
              <a:t> com ara IFTTT.</a:t>
            </a:r>
            <a:endParaRPr sz="1200"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1729" y="1228674"/>
            <a:ext cx="2670575" cy="553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Compte per el taller</a:t>
            </a:r>
            <a:endParaRPr/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268175" y="1899025"/>
            <a:ext cx="3776700" cy="19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/>
              <a:t>URL</a:t>
            </a:r>
            <a:r>
              <a:rPr lang="en" sz="1200"/>
              <a:t>: console.thethingsnetwork.org</a:t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/>
              <a:t>User</a:t>
            </a:r>
            <a:r>
              <a:rPr lang="en" sz="1200"/>
              <a:t>: ttncat-tallers</a:t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200"/>
              <a:t>Clau</a:t>
            </a:r>
            <a:r>
              <a:rPr lang="en" sz="1200"/>
              <a:t>: ttncat-tallers</a:t>
            </a:r>
            <a:endParaRPr sz="1200"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8400" y="1026350"/>
            <a:ext cx="3776587" cy="374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Consola TTN</a:t>
            </a:r>
            <a:endParaRPr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228675"/>
            <a:ext cx="3112500" cy="33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Cada dispositiu té unes claus per accedir a la xarxa (</a:t>
            </a:r>
            <a:r>
              <a:rPr b="1" lang="en" sz="1200"/>
              <a:t>network session key</a:t>
            </a:r>
            <a:r>
              <a:rPr lang="en" sz="1200"/>
              <a:t>) i connectar-se amb un aplicatiu (</a:t>
            </a:r>
            <a:r>
              <a:rPr b="1" lang="en" sz="1200"/>
              <a:t>application session key</a:t>
            </a:r>
            <a:r>
              <a:rPr lang="en" sz="1200"/>
              <a:t>).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Aquestes claus es poden gravar al firmware (</a:t>
            </a:r>
            <a:r>
              <a:rPr b="1" lang="en" sz="1200"/>
              <a:t>ABP, Activation by Personalisation</a:t>
            </a:r>
            <a:r>
              <a:rPr lang="en" sz="1200"/>
              <a:t>) o negociar-se en el moment de fer el </a:t>
            </a:r>
            <a:r>
              <a:rPr i="1" lang="en" sz="1200"/>
              <a:t>join</a:t>
            </a:r>
            <a:r>
              <a:rPr lang="en" sz="1200"/>
              <a:t> (</a:t>
            </a:r>
            <a:r>
              <a:rPr b="1" lang="en" sz="1200"/>
              <a:t>OTAA, Over the Air Activation</a:t>
            </a:r>
            <a:r>
              <a:rPr lang="en" sz="1200"/>
              <a:t>).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Amb OTAA el dispositiu caldrà estar donat d’alta a l’aplicatiu (</a:t>
            </a:r>
            <a:r>
              <a:rPr b="1" lang="en" sz="1200"/>
              <a:t>Device EUI</a:t>
            </a:r>
            <a:r>
              <a:rPr lang="en" sz="1200"/>
              <a:t>). </a:t>
            </a:r>
            <a:endParaRPr sz="1200"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3400" y="1228675"/>
            <a:ext cx="5158900" cy="337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Arduino MKRWAN 1300</a:t>
            </a:r>
            <a:endParaRPr/>
          </a:p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311700" y="1228675"/>
            <a:ext cx="4062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Placa de la família MKR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Microcontrolador Atmel SAMD21G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Cortex M0+ 32bits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48MHz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256Kb flash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32Kb SRAM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Mòdul LoRa de Murata CMWX1ZZABZ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Basat en un STM32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Interfície UART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Programable en C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Compatible amb l’IDE d’Arduino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35€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8200" y="1228675"/>
            <a:ext cx="4171025" cy="312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