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embeddedFontLst>
    <p:embeddedFont>
      <p:font typeface="Caveat"/>
      <p:regular r:id="rId34"/>
      <p:bold r:id="rId35"/>
    </p:embeddedFont>
    <p:embeddedFont>
      <p:font typeface="Amatic SC"/>
      <p:regular r:id="rId36"/>
      <p:bold r:id="rId37"/>
    </p:embeddedFont>
    <p:embeddedFont>
      <p:font typeface="Source Code Pro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Caveat-bold.fntdata"/><Relationship Id="rId12" Type="http://schemas.openxmlformats.org/officeDocument/2006/relationships/slide" Target="slides/slide8.xml"/><Relationship Id="rId34" Type="http://schemas.openxmlformats.org/officeDocument/2006/relationships/font" Target="fonts/Caveat-regular.fntdata"/><Relationship Id="rId15" Type="http://schemas.openxmlformats.org/officeDocument/2006/relationships/slide" Target="slides/slide11.xml"/><Relationship Id="rId37" Type="http://schemas.openxmlformats.org/officeDocument/2006/relationships/font" Target="fonts/AmaticSC-bold.fntdata"/><Relationship Id="rId14" Type="http://schemas.openxmlformats.org/officeDocument/2006/relationships/slide" Target="slides/slide10.xml"/><Relationship Id="rId36" Type="http://schemas.openxmlformats.org/officeDocument/2006/relationships/font" Target="fonts/AmaticSC-regular.fntdata"/><Relationship Id="rId17" Type="http://schemas.openxmlformats.org/officeDocument/2006/relationships/slide" Target="slides/slide13.xml"/><Relationship Id="rId39" Type="http://schemas.openxmlformats.org/officeDocument/2006/relationships/font" Target="fonts/SourceCodePro-bold.fntdata"/><Relationship Id="rId16" Type="http://schemas.openxmlformats.org/officeDocument/2006/relationships/slide" Target="slides/slide12.xml"/><Relationship Id="rId38" Type="http://schemas.openxmlformats.org/officeDocument/2006/relationships/font" Target="fonts/SourceCodePro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41a7f14b1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41a7f14b1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41a7f14b1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41a7f14b1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c9b4438c4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c9b4438c4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c9b4438c4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c9b4438c4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c9b4438c4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c9b4438c4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c9b4438c4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c9b4438c4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c9b4438c4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c9b4438c4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c9b4438c4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c9b4438c4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c9b4438c4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c9b4438c4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c9b4438c4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c9b4438c4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41a7f14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41a7f14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c9b4438c4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c9b4438c4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c9b4438c4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c9b4438c4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c9b4438c4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c9b4438c4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c9b4438c4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c9b4438c4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82b19048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82b19048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41a7f14b1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41a7f14b1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09eba884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09eba884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09eba884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09eba884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09e5b02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09e5b02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2ce611f5c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2ce611f5c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c9b4438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c9b4438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c9b4438c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c9b4438c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c9b4438c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c9b4438c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c9b4438c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c9b4438c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c9b4438c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c9b4438c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2ce611f5c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2ce611f5c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09eba884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09eba884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1899" y="103250"/>
            <a:ext cx="1049700" cy="10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1899" y="103250"/>
            <a:ext cx="1049700" cy="10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" name="Google Shape;3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micropython.org/" TargetMode="External"/><Relationship Id="rId4" Type="http://schemas.openxmlformats.org/officeDocument/2006/relationships/hyperlink" Target="https://github.com/micropython/micropython" TargetMode="External"/><Relationship Id="rId5" Type="http://schemas.openxmlformats.org/officeDocument/2006/relationships/hyperlink" Target="https://docs.pycom.io/" TargetMode="External"/><Relationship Id="rId6" Type="http://schemas.openxmlformats.org/officeDocument/2006/relationships/hyperlink" Target="https://github.com/pycom/pycom-micropython-sigfox" TargetMode="External"/><Relationship Id="rId7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thethingsnetwork.cat/download/ttncat_presentacio.cat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Things Network</a:t>
            </a:r>
            <a:r>
              <a:rPr lang="en" sz="2400"/>
              <a:t>.cat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Taller </a:t>
            </a:r>
            <a:r>
              <a:rPr lang="en" sz="2400"/>
              <a:t>bàsic</a:t>
            </a:r>
            <a:r>
              <a:rPr b="0" lang="en" sz="2400"/>
              <a:t> - fem un termòstat amb una </a:t>
            </a:r>
            <a:r>
              <a:rPr lang="en" sz="2400"/>
              <a:t>Lopy4</a:t>
            </a:r>
            <a:endParaRPr sz="24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Xarxa comunitària per</a:t>
            </a:r>
            <a:br>
              <a:rPr lang="en"/>
            </a:br>
            <a:r>
              <a:rPr lang="en"/>
              <a:t>l’Internet de les Coses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1025" y="4756197"/>
            <a:ext cx="977076" cy="3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LOPY</a:t>
            </a:r>
            <a:endParaRPr/>
          </a:p>
        </p:txBody>
      </p:sp>
      <p:sp>
        <p:nvSpPr>
          <p:cNvPr id="111" name="Google Shape;111;p22"/>
          <p:cNvSpPr txBox="1"/>
          <p:nvPr/>
        </p:nvSpPr>
        <p:spPr>
          <a:xfrm>
            <a:off x="856050" y="913600"/>
            <a:ext cx="41436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600" y="1396900"/>
            <a:ext cx="7354801" cy="344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LOPY4</a:t>
            </a:r>
            <a:endParaRPr/>
          </a:p>
        </p:txBody>
      </p:sp>
      <p:sp>
        <p:nvSpPr>
          <p:cNvPr id="118" name="Google Shape;118;p23"/>
          <p:cNvSpPr txBox="1"/>
          <p:nvPr/>
        </p:nvSpPr>
        <p:spPr>
          <a:xfrm>
            <a:off x="856050" y="913600"/>
            <a:ext cx="41436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300" y="1396900"/>
            <a:ext cx="7395404" cy="34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Carrier board</a:t>
            </a:r>
            <a:endParaRPr/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150" y="1260650"/>
            <a:ext cx="7489699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Carrier board</a:t>
            </a:r>
            <a:endParaRPr/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150" y="1239075"/>
            <a:ext cx="7489699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Carrier board</a:t>
            </a:r>
            <a:endParaRPr/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150" y="1122925"/>
            <a:ext cx="7489706" cy="3744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Carrier board</a:t>
            </a:r>
            <a:endParaRPr/>
          </a:p>
        </p:txBody>
      </p:sp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150" y="1159200"/>
            <a:ext cx="7489706" cy="3744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MICROPYTHON by PyCom</a:t>
            </a:r>
            <a:endParaRPr/>
          </a:p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311700" y="1228675"/>
            <a:ext cx="3630900" cy="3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https://micropython.org</a:t>
            </a:r>
            <a:r>
              <a:rPr lang="en" sz="1200"/>
              <a:t>/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https://github.com/micropython/micropython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https://docs.pycom.io/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https://github.com/pycom/pycom-micropython-sigfox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“MicroPython is intended for constrained environments, in particular, microcontrollers, which have orders of magnitude less performance and memory than "desktop" systems on which CPython3 runs.”</a:t>
            </a:r>
            <a:endParaRPr sz="1200"/>
          </a:p>
        </p:txBody>
      </p:sp>
      <p:pic>
        <p:nvPicPr>
          <p:cNvPr id="155" name="Google Shape;155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25778" y="1246250"/>
            <a:ext cx="4765821" cy="338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Atom - Instal·lar Pymakr</a:t>
            </a:r>
            <a:endParaRPr/>
          </a:p>
        </p:txBody>
      </p:sp>
      <p:sp>
        <p:nvSpPr>
          <p:cNvPr id="161" name="Google Shape;161;p30"/>
          <p:cNvSpPr txBox="1"/>
          <p:nvPr/>
        </p:nvSpPr>
        <p:spPr>
          <a:xfrm>
            <a:off x="856050" y="913600"/>
            <a:ext cx="41436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150" y="1093850"/>
            <a:ext cx="5405708" cy="344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ATOM - Pymakr</a:t>
            </a:r>
            <a:endParaRPr/>
          </a:p>
        </p:txBody>
      </p:sp>
      <p:sp>
        <p:nvSpPr>
          <p:cNvPr id="168" name="Google Shape;168;p31"/>
          <p:cNvSpPr txBox="1"/>
          <p:nvPr/>
        </p:nvSpPr>
        <p:spPr>
          <a:xfrm>
            <a:off x="856050" y="913600"/>
            <a:ext cx="41436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5125" y="1093850"/>
            <a:ext cx="5313743" cy="34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2482300" y="802500"/>
            <a:ext cx="42192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@ttncat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Source Code Pro"/>
                <a:ea typeface="Source Code Pro"/>
                <a:cs typeface="Source Code Pro"/>
                <a:sym typeface="Source Code Pro"/>
              </a:rPr>
              <a:t>thethingsnetwork.cat</a:t>
            </a:r>
            <a:endParaRPr b="0"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@thethingsntwrk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Source Code Pro"/>
                <a:ea typeface="Source Code Pro"/>
                <a:cs typeface="Source Code Pro"/>
                <a:sym typeface="Source Code Pro"/>
              </a:rPr>
              <a:t>thethingsnetwork.org</a:t>
            </a:r>
            <a:endParaRPr b="0"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ATOM - Pymakr REPL</a:t>
            </a:r>
            <a:endParaRPr/>
          </a:p>
        </p:txBody>
      </p:sp>
      <p:sp>
        <p:nvSpPr>
          <p:cNvPr id="175" name="Google Shape;175;p32"/>
          <p:cNvSpPr txBox="1"/>
          <p:nvPr/>
        </p:nvSpPr>
        <p:spPr>
          <a:xfrm>
            <a:off x="856050" y="913600"/>
            <a:ext cx="41436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0175" y="1093850"/>
            <a:ext cx="5263641" cy="344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VSCode - Instal·lar Pymakr</a:t>
            </a:r>
            <a:endParaRPr/>
          </a:p>
        </p:txBody>
      </p:sp>
      <p:sp>
        <p:nvSpPr>
          <p:cNvPr id="182" name="Google Shape;182;p33"/>
          <p:cNvSpPr txBox="1"/>
          <p:nvPr/>
        </p:nvSpPr>
        <p:spPr>
          <a:xfrm>
            <a:off x="856050" y="913600"/>
            <a:ext cx="41436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600" y="1244600"/>
            <a:ext cx="5277748" cy="344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VSCode - Pymakr Config </a:t>
            </a:r>
            <a:endParaRPr/>
          </a:p>
        </p:txBody>
      </p:sp>
      <p:sp>
        <p:nvSpPr>
          <p:cNvPr id="189" name="Google Shape;189;p34"/>
          <p:cNvSpPr txBox="1"/>
          <p:nvPr/>
        </p:nvSpPr>
        <p:spPr>
          <a:xfrm>
            <a:off x="856050" y="913600"/>
            <a:ext cx="41436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300" y="1193825"/>
            <a:ext cx="5339389" cy="34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VSCode - PymAKR Upload </a:t>
            </a:r>
            <a:endParaRPr/>
          </a:p>
        </p:txBody>
      </p:sp>
      <p:sp>
        <p:nvSpPr>
          <p:cNvPr id="196" name="Google Shape;196;p35"/>
          <p:cNvSpPr txBox="1"/>
          <p:nvPr/>
        </p:nvSpPr>
        <p:spPr>
          <a:xfrm>
            <a:off x="856050" y="913600"/>
            <a:ext cx="41436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063" y="1193825"/>
            <a:ext cx="5339887" cy="34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Exemples</a:t>
            </a:r>
            <a:endParaRPr/>
          </a:p>
        </p:txBody>
      </p:sp>
      <p:sp>
        <p:nvSpPr>
          <p:cNvPr id="203" name="Google Shape;203;p36"/>
          <p:cNvSpPr txBox="1"/>
          <p:nvPr>
            <p:ph idx="1" type="body"/>
          </p:nvPr>
        </p:nvSpPr>
        <p:spPr>
          <a:xfrm>
            <a:off x="311700" y="1228675"/>
            <a:ext cx="8520600" cy="38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https://github.com/ttncat/termostat/tree/master/lopy</a:t>
            </a:r>
            <a:endParaRPr sz="1200"/>
          </a:p>
        </p:txBody>
      </p:sp>
      <p:pic>
        <p:nvPicPr>
          <p:cNvPr id="204" name="Google Shape;204;p36"/>
          <p:cNvPicPr preferRelativeResize="0"/>
          <p:nvPr/>
        </p:nvPicPr>
        <p:blipFill rotWithShape="1">
          <a:blip r:embed="rId3">
            <a:alphaModFix/>
          </a:blip>
          <a:srcRect b="12254" l="630" r="-629" t="8121"/>
          <a:stretch/>
        </p:blipFill>
        <p:spPr>
          <a:xfrm>
            <a:off x="1561025" y="1568225"/>
            <a:ext cx="6201000" cy="340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MQTT</a:t>
            </a:r>
            <a:endParaRPr/>
          </a:p>
        </p:txBody>
      </p:sp>
      <p:pic>
        <p:nvPicPr>
          <p:cNvPr id="210" name="Google Shape;2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625" y="1677850"/>
            <a:ext cx="382905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2700" y="1174325"/>
            <a:ext cx="3338169" cy="374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Aplicatiu (node-red)</a:t>
            </a:r>
            <a:endParaRPr/>
          </a:p>
        </p:txBody>
      </p:sp>
      <p:sp>
        <p:nvSpPr>
          <p:cNvPr id="217" name="Google Shape;217;p38"/>
          <p:cNvSpPr txBox="1"/>
          <p:nvPr>
            <p:ph idx="1" type="body"/>
          </p:nvPr>
        </p:nvSpPr>
        <p:spPr>
          <a:xfrm>
            <a:off x="311700" y="1228675"/>
            <a:ext cx="33270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L’aplicatiu de destí pot ser el que volguem. Ens podem connectar a TTN des de qualsevol aplicatiu que “parli” MQTT.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Node-RED és un entorn de treball on podem definir la lògica de l’aplicació a partir de nodes que reben, manipulen i re-envien missatges.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La gent de TTN ha creat un </a:t>
            </a:r>
            <a:r>
              <a:rPr i="1" lang="en" sz="1200"/>
              <a:t>plugin</a:t>
            </a:r>
            <a:r>
              <a:rPr lang="en" sz="1200"/>
              <a:t> específic (node-red-contrib-ttn) que ens permet rebre notificacions i rebre missatges (</a:t>
            </a:r>
            <a:r>
              <a:rPr i="1" lang="en" sz="1200"/>
              <a:t>uplink</a:t>
            </a:r>
            <a:r>
              <a:rPr lang="en" sz="1200"/>
              <a:t>) o enviar-ne (</a:t>
            </a:r>
            <a:r>
              <a:rPr i="1" lang="en" sz="1200"/>
              <a:t>downlink</a:t>
            </a:r>
            <a:r>
              <a:rPr lang="en" sz="1200"/>
              <a:t>).</a:t>
            </a:r>
            <a:endParaRPr sz="1200"/>
          </a:p>
        </p:txBody>
      </p:sp>
      <p:pic>
        <p:nvPicPr>
          <p:cNvPr id="218" name="Google Shape;21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8700" y="1299400"/>
            <a:ext cx="5010475" cy="319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Aplicatiu (node-red)</a:t>
            </a:r>
            <a:endParaRPr/>
          </a:p>
        </p:txBody>
      </p:sp>
      <p:sp>
        <p:nvSpPr>
          <p:cNvPr id="224" name="Google Shape;224;p39"/>
          <p:cNvSpPr txBox="1"/>
          <p:nvPr>
            <p:ph idx="1" type="body"/>
          </p:nvPr>
        </p:nvSpPr>
        <p:spPr>
          <a:xfrm>
            <a:off x="311700" y="1228675"/>
            <a:ext cx="60054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 més Node-RED disposa d’un senzill entorn gràfic on visualitzar la informació i interactuar amb ella (node-red-dashboard).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Aquest entorn ens permet fer, per exemple, el control del nostre termòstat i definir si volem que el calefactor estigui obert, tancat o que depengui de la temperatura.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Un aspecte important a tenir en compte és que Node-RED és una aplicació web, de manera que el podem tenir executant-se en un servidor web (que suporti node.js) i accedir-hi des de qualsevol lloc: des de l’ordinador de casa, el mòbil en el tren cap a la feina o des de Fuerteventura.</a:t>
            </a:r>
            <a:endParaRPr sz="1200"/>
          </a:p>
        </p:txBody>
      </p:sp>
      <p:pic>
        <p:nvPicPr>
          <p:cNvPr id="225" name="Google Shape;22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5425" y="1228675"/>
            <a:ext cx="2171123" cy="3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Què t’ha semblat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gràcies</a:t>
            </a:r>
            <a:endParaRPr/>
          </a:p>
        </p:txBody>
      </p:sp>
      <p:cxnSp>
        <p:nvCxnSpPr>
          <p:cNvPr id="236" name="Google Shape;236;p41"/>
          <p:cNvCxnSpPr/>
          <p:nvPr/>
        </p:nvCxnSpPr>
        <p:spPr>
          <a:xfrm rot="10800000">
            <a:off x="2906850" y="1130475"/>
            <a:ext cx="0" cy="3512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41"/>
          <p:cNvCxnSpPr/>
          <p:nvPr/>
        </p:nvCxnSpPr>
        <p:spPr>
          <a:xfrm>
            <a:off x="985100" y="2769575"/>
            <a:ext cx="40212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8" name="Google Shape;238;p41"/>
          <p:cNvSpPr txBox="1"/>
          <p:nvPr/>
        </p:nvSpPr>
        <p:spPr>
          <a:xfrm>
            <a:off x="1107425" y="-32425"/>
            <a:ext cx="1799400" cy="28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D9D9D9"/>
                </a:solidFill>
                <a:latin typeface="Caveat"/>
                <a:ea typeface="Caveat"/>
                <a:cs typeface="Caveat"/>
                <a:sym typeface="Caveat"/>
              </a:rPr>
              <a:t>+</a:t>
            </a:r>
            <a:endParaRPr b="1" sz="20000">
              <a:solidFill>
                <a:srgbClr val="D9D9D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39" name="Google Shape;239;p41"/>
          <p:cNvSpPr txBox="1"/>
          <p:nvPr/>
        </p:nvSpPr>
        <p:spPr>
          <a:xfrm>
            <a:off x="3026950" y="-32425"/>
            <a:ext cx="1799400" cy="28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D9D9D9"/>
                </a:solidFill>
                <a:latin typeface="Caveat"/>
                <a:ea typeface="Caveat"/>
                <a:cs typeface="Caveat"/>
                <a:sym typeface="Caveat"/>
              </a:rPr>
              <a:t>-</a:t>
            </a:r>
            <a:endParaRPr b="1" sz="20000">
              <a:solidFill>
                <a:srgbClr val="D9D9D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40" name="Google Shape;240;p41"/>
          <p:cNvSpPr txBox="1"/>
          <p:nvPr/>
        </p:nvSpPr>
        <p:spPr>
          <a:xfrm>
            <a:off x="1273150" y="2556975"/>
            <a:ext cx="1288500" cy="20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0">
                <a:solidFill>
                  <a:srgbClr val="D9D9D9"/>
                </a:solidFill>
                <a:latin typeface="Caveat"/>
                <a:ea typeface="Caveat"/>
                <a:cs typeface="Caveat"/>
                <a:sym typeface="Caveat"/>
              </a:rPr>
              <a:t>?</a:t>
            </a:r>
            <a:endParaRPr b="1" sz="13000">
              <a:solidFill>
                <a:srgbClr val="D9D9D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41" name="Google Shape;241;p41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3089076" y="2916350"/>
            <a:ext cx="149495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1"/>
          <p:cNvSpPr txBox="1"/>
          <p:nvPr/>
        </p:nvSpPr>
        <p:spPr>
          <a:xfrm>
            <a:off x="5442250" y="2835700"/>
            <a:ext cx="33903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thethingsnetwork.cat - ttn.cat</a:t>
            </a:r>
            <a:br>
              <a:rPr lang="en" sz="10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 sz="10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@ttncat a twitter</a:t>
            </a:r>
            <a:br>
              <a:rPr lang="en" sz="10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endParaRPr sz="10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43" name="Google Shape;243;p41"/>
          <p:cNvSpPr txBox="1"/>
          <p:nvPr/>
        </p:nvSpPr>
        <p:spPr>
          <a:xfrm>
            <a:off x="5293500" y="4310875"/>
            <a:ext cx="35388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Gràfics de la Wikipedia i de The Things Network</a:t>
            </a:r>
            <a:endParaRPr/>
          </a:p>
        </p:txBody>
      </p:sp>
      <p:pic>
        <p:nvPicPr>
          <p:cNvPr id="244" name="Google Shape;24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1650" y="3808040"/>
            <a:ext cx="1431500" cy="5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Introducció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Consola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Consola TTN</a:t>
            </a:r>
            <a:endParaRPr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228675"/>
            <a:ext cx="5610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Des de la consola de TTN podem </a:t>
            </a:r>
            <a:r>
              <a:rPr b="1" lang="en" sz="1200"/>
              <a:t>gestionar les passarel·les i aplicacions</a:t>
            </a:r>
            <a:r>
              <a:rPr lang="en" sz="1200"/>
              <a:t>. També podem monitoritzar el tràfic que passa o arriba a qualsevol de les dues i veure els continguts si tenim les claus de desxifratge.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Els nodes (</a:t>
            </a:r>
            <a:r>
              <a:rPr i="1" lang="en" sz="1200"/>
              <a:t>devices</a:t>
            </a:r>
            <a:r>
              <a:rPr lang="en" sz="1200"/>
              <a:t>) estan associats a les aplicacions. Podem donar-ne d’alta, configurar el mode en que es connectaran a la xarxa (OTAA o ABP), veure els missatges que envien o enviar nosaltres un missatge a qualsevol dispositiu.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També des de l’aplicació podem fer integracions amb diferents serveis </a:t>
            </a:r>
            <a:r>
              <a:rPr i="1" lang="en" sz="1200"/>
              <a:t>online</a:t>
            </a:r>
            <a:r>
              <a:rPr lang="en" sz="1200"/>
              <a:t> com ara IFTTT.</a:t>
            </a:r>
            <a:endParaRPr sz="1200"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1729" y="1228674"/>
            <a:ext cx="2670575" cy="553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Compte per el taller</a:t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268175" y="1899025"/>
            <a:ext cx="3776700" cy="19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URL</a:t>
            </a:r>
            <a:r>
              <a:rPr lang="en" sz="1200"/>
              <a:t>: console.thethingsnetwork.org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User</a:t>
            </a:r>
            <a:r>
              <a:rPr lang="en" sz="1200"/>
              <a:t>: ttncat-tallers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200"/>
              <a:t>Clau</a:t>
            </a:r>
            <a:r>
              <a:rPr lang="en" sz="1200"/>
              <a:t>: ttncat-tallers</a:t>
            </a:r>
            <a:endParaRPr sz="1200"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8400" y="1026350"/>
            <a:ext cx="3776587" cy="374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Consola TTN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228675"/>
            <a:ext cx="3112500" cy="33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Cada dispositiu té unes claus per accedir a la xarxa (</a:t>
            </a:r>
            <a:r>
              <a:rPr b="1" lang="en" sz="1200"/>
              <a:t>network session key</a:t>
            </a:r>
            <a:r>
              <a:rPr lang="en" sz="1200"/>
              <a:t>) i connectar-se amb un aplicatiu (</a:t>
            </a:r>
            <a:r>
              <a:rPr b="1" lang="en" sz="1200"/>
              <a:t>application session key</a:t>
            </a:r>
            <a:r>
              <a:rPr lang="en" sz="1200"/>
              <a:t>).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Aquestes claus es poden gravar al firmware (</a:t>
            </a:r>
            <a:r>
              <a:rPr b="1" lang="en" sz="1200"/>
              <a:t>ABP, Activation by Personalisation</a:t>
            </a:r>
            <a:r>
              <a:rPr lang="en" sz="1200"/>
              <a:t>) o negociar-se en el moment de fer el </a:t>
            </a:r>
            <a:r>
              <a:rPr i="1" lang="en" sz="1200"/>
              <a:t>join</a:t>
            </a:r>
            <a:r>
              <a:rPr lang="en" sz="1200"/>
              <a:t> (</a:t>
            </a:r>
            <a:r>
              <a:rPr b="1" lang="en" sz="1200"/>
              <a:t>OTAA, Over the Air Activation</a:t>
            </a:r>
            <a:r>
              <a:rPr lang="en" sz="1200"/>
              <a:t>).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Amb OTAA el dispositiu caldrà estar donat d’alta a l’aplicatiu (</a:t>
            </a:r>
            <a:r>
              <a:rPr b="1" lang="en" sz="1200"/>
              <a:t>Device EUI</a:t>
            </a:r>
            <a:r>
              <a:rPr lang="en" sz="1200"/>
              <a:t>). </a:t>
            </a:r>
            <a:endParaRPr sz="1200"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3400" y="1228675"/>
            <a:ext cx="5158900" cy="33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(LOPY / LOPY4)</a:t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99325"/>
            <a:ext cx="3744850" cy="374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4128325" y="1208350"/>
            <a:ext cx="47040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Espressif ESP32. Xtensa dual-core 32-bit LX6 microprocessor, up to 240 MHz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512Kb RAM, 4MB external flash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802.11 b/g/n 16mbps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Bluetooh LE and classic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868 LoRa +14dBm, LoRaWan stack class A&amp;C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2xUART, 2xSPI, I2C, I2S, micro SD card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8x 12bits ADCs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4x 16bits Timers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24x GPIOs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Ethernet MAC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SSL/TLS support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WPA Enterprise security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FCC &amp; CE certs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