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Lst>
  <p:sldSz cy="5143500" cx="9144000"/>
  <p:notesSz cx="6858000" cy="9144000"/>
  <p:embeddedFontLst>
    <p:embeddedFont>
      <p:font typeface="Roboto"/>
      <p:regular r:id="rId96"/>
      <p:bold r:id="rId97"/>
      <p:italic r:id="rId98"/>
      <p:boldItalic r:id="rId99"/>
    </p:embeddedFont>
    <p:embeddedFont>
      <p:font typeface="Amatic SC"/>
      <p:regular r:id="rId100"/>
      <p:bold r:id="rId101"/>
    </p:embeddedFont>
    <p:embeddedFont>
      <p:font typeface="Source Code Pro"/>
      <p:regular r:id="rId102"/>
      <p:bold r:id="rId103"/>
    </p:embeddedFont>
    <p:embeddedFont>
      <p:font typeface="Source Code Pro Medium"/>
      <p:regular r:id="rId104"/>
      <p:bold r:id="rId10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9712355-F349-460C-A7CF-8411F4A4048C}">
  <a:tblStyle styleId="{39712355-F349-460C-A7CF-8411F4A4048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5" Type="http://schemas.openxmlformats.org/officeDocument/2006/relationships/font" Target="fonts/SourceCodeProMedium-bold.fntdata"/><Relationship Id="rId104" Type="http://schemas.openxmlformats.org/officeDocument/2006/relationships/font" Target="fonts/SourceCodeProMedium-regular.fntdata"/><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font" Target="fonts/SourceCodePro-bold.fntdata"/><Relationship Id="rId102" Type="http://schemas.openxmlformats.org/officeDocument/2006/relationships/font" Target="fonts/SourceCodePro-regular.fntdata"/><Relationship Id="rId101" Type="http://schemas.openxmlformats.org/officeDocument/2006/relationships/font" Target="fonts/AmaticSC-bold.fntdata"/><Relationship Id="rId100" Type="http://schemas.openxmlformats.org/officeDocument/2006/relationships/font" Target="fonts/AmaticSC-regular.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font" Target="fonts/Roboto-bold.fntdata"/><Relationship Id="rId96" Type="http://schemas.openxmlformats.org/officeDocument/2006/relationships/font" Target="fonts/Roboto-regular.fntdata"/><Relationship Id="rId11" Type="http://schemas.openxmlformats.org/officeDocument/2006/relationships/slide" Target="slides/slide6.xml"/><Relationship Id="rId99" Type="http://schemas.openxmlformats.org/officeDocument/2006/relationships/font" Target="fonts/Roboto-boldItalic.fntdata"/><Relationship Id="rId10" Type="http://schemas.openxmlformats.org/officeDocument/2006/relationships/slide" Target="slides/slide5.xml"/><Relationship Id="rId98"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3CNenyX2vKU" TargetMode="External"/><Relationship Id="rId3" Type="http://schemas.openxmlformats.org/officeDocument/2006/relationships/hyperlink" Target="https://www.youtube.com/watch?v=pM6EzBy9Dvc"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tp1.digi.com/support/images/XST-AN005a-IndoorPathLoss.pdf" TargetMode="External"/><Relationship Id="rId3" Type="http://schemas.openxmlformats.org/officeDocument/2006/relationships/hyperlink" Target="http://ww1.microchip.com/downloads/en/AppNotes/00001631A.pdf" TargetMode="External"/><Relationship Id="rId4" Type="http://schemas.openxmlformats.org/officeDocument/2006/relationships/hyperlink" Target="https://en.wikipedia.org/wiki/Hata_mode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ftp1.digi.com/support/images/XST-AN005a-IndoorPathLoss.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Fresnel_zo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laboutcircuits.com/textbook/radio-frequency-analysis-design/" TargetMode="External"/><Relationship Id="rId3" Type="http://schemas.openxmlformats.org/officeDocument/2006/relationships/hyperlink" Target="http://www.ti.com/lit/ml/slap127/slap127.pdf"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laboutcircuits.com/textbook/radio-frequency-analysis-design/" TargetMode="External"/><Relationship Id="rId3" Type="http://schemas.openxmlformats.org/officeDocument/2006/relationships/hyperlink" Target="http://www.ti.com/lit/ml/slap127/slap127.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laboutcircuits.com/textbook/radio-frequency-analysis-design/" TargetMode="External"/><Relationship Id="rId3" Type="http://schemas.openxmlformats.org/officeDocument/2006/relationships/hyperlink" Target="http://www.ti.com/lit/ml/slap127/slap127.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llaboutcircuits.com/textbook/radio-frequency-analysis-design/" TargetMode="External"/><Relationship Id="rId3" Type="http://schemas.openxmlformats.org/officeDocument/2006/relationships/hyperlink" Target="http://www.ti.com/lit/ml/slap127/slap127.pdf"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fwireless-world.com/Tutorials/LoRaWAN-classes.html" TargetMode="External"/><Relationship Id="rId3" Type="http://schemas.openxmlformats.org/officeDocument/2006/relationships/hyperlink" Target="https://www.thethingsnetwork.org/docs/lorawan/"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fwireless-world.com/Tutorials/LoRaWAN-classes.html" TargetMode="External"/><Relationship Id="rId3" Type="http://schemas.openxmlformats.org/officeDocument/2006/relationships/hyperlink" Target="https://www.thethingsnetwork.org/docs/lorawan/"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fwireless-world.com/Tutorials/LoRaWAN-classes.html" TargetMode="External"/><Relationship Id="rId3" Type="http://schemas.openxmlformats.org/officeDocument/2006/relationships/hyperlink" Target="https://www.thethingsnetwork.org/docs/lorawan/"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rfwireless-world.com/Tutorials/LoRaWAN-classes.html" TargetMode="External"/><Relationship Id="rId3" Type="http://schemas.openxmlformats.org/officeDocument/2006/relationships/hyperlink" Target="https://www.thethingsnetwork.org/docs/lorawan/"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exploratory.engineering/lora/lora_key_concepts/" TargetMode="External"/><Relationship Id="rId3" Type="http://schemas.openxmlformats.org/officeDocument/2006/relationships/hyperlink" Target="https://www.thethingsnetwork.org/docs/lorawan/adr.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lorawan/limitations.html"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lorawan/security.html"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ieventures.com.au/blogtext/2018/2/26/lorawan-otaa-or-abp" TargetMode="External"/><Relationship Id="rId3" Type="http://schemas.openxmlformats.org/officeDocument/2006/relationships/hyperlink" Target="https://docs.exploratory.engineering/lora/lora_key_concepts/"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wieventures.com.au/blogtext/2018/2/26/lorawan-otaa-or-abp" TargetMode="External"/><Relationship Id="rId3" Type="http://schemas.openxmlformats.org/officeDocument/2006/relationships/hyperlink" Target="https://docs.exploratory.engineering/lora/lora_key_concepts/"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jensd.be/755/network/lorawan-simply-explained"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gateways/packet-forwarder/"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gateways/packet-forwarder/"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gateways/packet-forwarder/"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gateways/packet-forwarder/"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hingsnetwork.org/docs/gateways/packet-forwarder/" TargetMode="Externa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ata_mode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4de814bb3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4de814bb3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4673933356_0_5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4673933356_0_5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u="sng">
                <a:solidFill>
                  <a:schemeClr val="hlink"/>
                </a:solidFill>
                <a:hlinkClick r:id="rId2"/>
              </a:rPr>
              <a:t>https://www.youtube.com/watch?v=3CNenyX2vKU</a:t>
            </a:r>
            <a:endParaRPr/>
          </a:p>
          <a:p>
            <a:pPr indent="0" lvl="0" marL="0" rtl="0" algn="l">
              <a:spcBef>
                <a:spcPts val="0"/>
              </a:spcBef>
              <a:spcAft>
                <a:spcPts val="0"/>
              </a:spcAft>
              <a:buNone/>
            </a:pPr>
            <a:r>
              <a:rPr lang="ca" u="sng">
                <a:solidFill>
                  <a:schemeClr val="hlink"/>
                </a:solidFill>
                <a:hlinkClick r:id="rId3"/>
              </a:rPr>
              <a:t>https://www.youtube.com/watch?v=pM6EzBy9Dvc</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4673933356_0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4673933356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4de814bb3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de814bb3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673933356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673933356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de814bb30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de814bb3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Impedància característica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f3c54fd6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f3c54fd6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e95bb059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e95bb059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g4de814bb30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4de814bb30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de814bb3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de814bb3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3db67e8619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db67e8619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e95bb059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e95bb059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4de814bb30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4de814bb30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P[0] = 20·log(𝛌) - 21.98</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Explicar les pèrdues en funció del material a travessar:</a:t>
            </a:r>
            <a:endParaRPr/>
          </a:p>
          <a:p>
            <a:pPr indent="-298450" lvl="0" marL="457200" rtl="0" algn="l">
              <a:spcBef>
                <a:spcPts val="0"/>
              </a:spcBef>
              <a:spcAft>
                <a:spcPts val="0"/>
              </a:spcAft>
              <a:buSzPts val="1100"/>
              <a:buChar char="●"/>
            </a:pPr>
            <a:r>
              <a:rPr lang="ca" u="sng">
                <a:solidFill>
                  <a:schemeClr val="accent5"/>
                </a:solidFill>
                <a:hlinkClick r:id="rId2"/>
              </a:rPr>
              <a:t>http://ftp1.digi.com/support/images/XST-AN005a-IndoorPathLoss.pdf</a:t>
            </a:r>
            <a:endParaRPr/>
          </a:p>
          <a:p>
            <a:pPr indent="-298450" lvl="0" marL="457200" rtl="0" algn="l">
              <a:spcBef>
                <a:spcPts val="0"/>
              </a:spcBef>
              <a:spcAft>
                <a:spcPts val="0"/>
              </a:spcAft>
              <a:buSzPts val="1100"/>
              <a:buChar char="●"/>
            </a:pPr>
            <a:r>
              <a:rPr lang="ca" u="sng">
                <a:solidFill>
                  <a:schemeClr val="hlink"/>
                </a:solidFill>
                <a:hlinkClick r:id="rId3"/>
              </a:rPr>
              <a:t>http://ww1.microchip.com/downloads/en/AppNotes/00001631A.pdf</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Altres models: </a:t>
            </a:r>
            <a:endParaRPr/>
          </a:p>
          <a:p>
            <a:pPr indent="-298450" lvl="0" marL="457200" rtl="0" algn="l">
              <a:spcBef>
                <a:spcPts val="0"/>
              </a:spcBef>
              <a:spcAft>
                <a:spcPts val="0"/>
              </a:spcAft>
              <a:buSzPts val="1100"/>
              <a:buChar char="●"/>
            </a:pPr>
            <a:r>
              <a:rPr lang="ca" u="sng">
                <a:solidFill>
                  <a:schemeClr val="hlink"/>
                </a:solidFill>
                <a:hlinkClick r:id="rId4"/>
              </a:rPr>
              <a:t>https://en.wikipedia.org/wiki/Hata_model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de814bb30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de814bb30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les pèrdues en funció del material a travessar:</a:t>
            </a:r>
            <a:endParaRPr/>
          </a:p>
          <a:p>
            <a:pPr indent="-298450" lvl="0" marL="457200" rtl="0" algn="l">
              <a:spcBef>
                <a:spcPts val="0"/>
              </a:spcBef>
              <a:spcAft>
                <a:spcPts val="0"/>
              </a:spcAft>
              <a:buSzPts val="1100"/>
              <a:buChar char="●"/>
            </a:pPr>
            <a:r>
              <a:rPr lang="ca" u="sng">
                <a:solidFill>
                  <a:schemeClr val="accent5"/>
                </a:solidFill>
                <a:hlinkClick r:id="rId2"/>
              </a:rPr>
              <a:t>http://ftp1.digi.com/support/images/XST-AN005a-IndoorPathLoss.pdf</a:t>
            </a:r>
            <a:endParaRPr/>
          </a:p>
          <a:p>
            <a:pPr indent="-298450" lvl="0" marL="457200" rtl="0" algn="l">
              <a:spcBef>
                <a:spcPts val="0"/>
              </a:spcBef>
              <a:spcAft>
                <a:spcPts val="0"/>
              </a:spcAft>
              <a:buSzPts val="1100"/>
              <a:buChar char="●"/>
            </a:pPr>
            <a:r>
              <a:rPr lang="ca"/>
              <a:t>http://ww1.microchip.com/downloads/en/AppNotes/00001631A.pdf</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Google Shape;198;g4de814bb3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4de814bb30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4e95bb059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4e95bb059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673933356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673933356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Fn=sqrt(n*c*d1*d2/(d1+d2)/f) or F1=sqrt(c*D/2/f) =&gt; 868MHz 1km ~ 9m) </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https://en.wikipedia.org/wiki/Fresnel_zone</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4f3c54fd68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4f3c54fd68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4673933356_0_4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4673933356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Exposar els elements principals a tenir en comptes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https://www.allaboutcircuits.com/textbook/radio-frequency-analysis-design/</a:t>
            </a:r>
            <a:endParaRPr/>
          </a:p>
          <a:p>
            <a:pPr indent="0" lvl="0" marL="0" rtl="0" algn="l">
              <a:spcBef>
                <a:spcPts val="0"/>
              </a:spcBef>
              <a:spcAft>
                <a:spcPts val="0"/>
              </a:spcAft>
              <a:buNone/>
            </a:pPr>
            <a:r>
              <a:rPr lang="ca" u="sng">
                <a:solidFill>
                  <a:schemeClr val="hlink"/>
                </a:solidFill>
                <a:hlinkClick r:id="rId3"/>
              </a:rPr>
              <a:t>http://www.ti.com/lit/ml/slap127/slap127.pdf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c8de673a3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c8de673a3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Exposar els elements principals a tenir en comptes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https://www.allaboutcircuits.com/textbook/radio-frequency-analysis-design/</a:t>
            </a:r>
            <a:endParaRPr/>
          </a:p>
          <a:p>
            <a:pPr indent="0" lvl="0" marL="0" rtl="0" algn="l">
              <a:spcBef>
                <a:spcPts val="0"/>
              </a:spcBef>
              <a:spcAft>
                <a:spcPts val="0"/>
              </a:spcAft>
              <a:buNone/>
            </a:pPr>
            <a:r>
              <a:rPr lang="ca" u="sng">
                <a:solidFill>
                  <a:schemeClr val="hlink"/>
                </a:solidFill>
                <a:hlinkClick r:id="rId3"/>
              </a:rPr>
              <a:t>http://www.ti.com/lit/ml/slap127/slap127.pdf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e95bb059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4e95bb0598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Exposar els elements principals a tenir en comptes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https://www.allaboutcircuits.com/textbook/radio-frequency-analysis-design/</a:t>
            </a:r>
            <a:endParaRPr/>
          </a:p>
          <a:p>
            <a:pPr indent="0" lvl="0" marL="0" rtl="0" algn="l">
              <a:spcBef>
                <a:spcPts val="0"/>
              </a:spcBef>
              <a:spcAft>
                <a:spcPts val="0"/>
              </a:spcAft>
              <a:buNone/>
            </a:pPr>
            <a:r>
              <a:rPr lang="ca" u="sng">
                <a:solidFill>
                  <a:schemeClr val="hlink"/>
                </a:solidFill>
                <a:hlinkClick r:id="rId3"/>
              </a:rPr>
              <a:t>http://www.ti.com/lit/ml/slap127/slap127.pdf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g4b86b9135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4b86b9135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4e95bb059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4e95bb059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Exposar els elements principals a tenir en comptes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https://www.allaboutcircuits.com/textbook/radio-frequency-analysis-design/</a:t>
            </a:r>
            <a:endParaRPr/>
          </a:p>
          <a:p>
            <a:pPr indent="0" lvl="0" marL="0" rtl="0" algn="l">
              <a:spcBef>
                <a:spcPts val="0"/>
              </a:spcBef>
              <a:spcAft>
                <a:spcPts val="0"/>
              </a:spcAft>
              <a:buNone/>
            </a:pPr>
            <a:r>
              <a:rPr lang="ca" u="sng">
                <a:solidFill>
                  <a:schemeClr val="hlink"/>
                </a:solidFill>
                <a:hlinkClick r:id="rId3"/>
              </a:rPr>
              <a:t>http://www.ti.com/lit/ml/slap127/slap127.pdf</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e95bb0598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e95bb0598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4de814bb30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4de814bb30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de814bb3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de814bb3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4de814bb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4de814bb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els tipus d’antenes existents (monopolo, dipolo,...) i les connexions disponibles (N, SMA, uFL,...)</a:t>
            </a:r>
            <a:endParaRPr/>
          </a:p>
          <a:p>
            <a:pPr indent="0" lvl="0" marL="0" rtl="0" algn="l">
              <a:spcBef>
                <a:spcPts val="0"/>
              </a:spcBef>
              <a:spcAft>
                <a:spcPts val="0"/>
              </a:spcAft>
              <a:buNone/>
            </a:pPr>
            <a:r>
              <a:rPr lang="ca"/>
              <a:t>Colinear: array de dipols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de814bb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de814bb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els tipus d’antenes existents (monopolo, dipolo,...) i les connexions disponibles (N, SMA, uFL,...)</a:t>
            </a:r>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4de814bb3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4de814bb3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Monopol si diàmetre &lt;&lt; lambda</a:t>
            </a:r>
            <a:endParaRPr/>
          </a:p>
          <a:p>
            <a:pPr indent="0" lvl="0" marL="0" rtl="0" algn="l">
              <a:spcBef>
                <a:spcPts val="0"/>
              </a:spcBef>
              <a:spcAft>
                <a:spcPts val="0"/>
              </a:spcAft>
              <a:buNone/>
            </a:pPr>
            <a:r>
              <a:rPr lang="ca"/>
              <a:t>Axial amb polarització circular si perímetre ~ lambda</a:t>
            </a:r>
            <a:endParaRPr/>
          </a:p>
          <a:p>
            <a:pPr indent="0" lvl="0" marL="0" rtl="0" algn="l">
              <a:spcBef>
                <a:spcPts val="0"/>
              </a:spcBef>
              <a:spcAft>
                <a:spcPts val="0"/>
              </a:spcAft>
              <a:buNone/>
            </a:pPr>
            <a:r>
              <a:rPr lang="ca"/>
              <a:t>diàmetre hèlix = lamda/pi</a:t>
            </a:r>
            <a:endParaRPr/>
          </a:p>
          <a:p>
            <a:pPr indent="0" lvl="0" marL="0" rtl="0" algn="l">
              <a:spcBef>
                <a:spcPts val="0"/>
              </a:spcBef>
              <a:spcAft>
                <a:spcPts val="0"/>
              </a:spcAft>
              <a:buNone/>
            </a:pPr>
            <a:r>
              <a:rPr lang="ca"/>
              <a:t>distància entre voltes = &gt;lambda/4</a:t>
            </a:r>
            <a:endParaRPr/>
          </a:p>
          <a:p>
            <a:pPr indent="0" lvl="0" marL="0" rtl="0" algn="l">
              <a:spcBef>
                <a:spcPts val="0"/>
              </a:spcBef>
              <a:spcAft>
                <a:spcPts val="0"/>
              </a:spcAft>
              <a:buNone/>
            </a:pPr>
            <a:r>
              <a:rPr lang="ca"/>
              <a:t>longitud &gt; lambda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4de814bb30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4de814bb3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els tipus d’antenes existents (monopolo, dipolo,...) i les connexions disponibles (N, SMA, uFL,...)</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de814bb30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4de814bb30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No és una antena per se</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4de814bb30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4de814bb30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xip, pcb, fractal, patch</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41ecd3c119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41ecd3c119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4e95bb0598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4e95bb0598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4de814bb30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4de814bb30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4e95bb059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4e95bb059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Colinear (dos monopols)</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4e95bb059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4e95bb059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Yagi per FM  de 6 (3?) elements directors en polarització circular</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2" name="Shape 392"/>
        <p:cNvGrpSpPr/>
        <p:nvPr/>
      </p:nvGrpSpPr>
      <p:grpSpPr>
        <a:xfrm>
          <a:off x="0" y="0"/>
          <a:ext cx="0" cy="0"/>
          <a:chOff x="0" y="0"/>
          <a:chExt cx="0" cy="0"/>
        </a:xfrm>
      </p:grpSpPr>
      <p:sp>
        <p:nvSpPr>
          <p:cNvPr id="393" name="Google Shape;393;g4e95bb0598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4e95bb0598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4e95bb0598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e95bb0598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g4e95bb059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4e95bb059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4e95bb059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4e95bb059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4e95bb0598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4e95bb0598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ca"/>
              <a:t>Low-Noise Amplifier</a:t>
            </a:r>
            <a:endParaRPr/>
          </a:p>
          <a:p>
            <a:pPr indent="-298450" lvl="0" marL="457200" rtl="0" algn="l">
              <a:spcBef>
                <a:spcPts val="0"/>
              </a:spcBef>
              <a:spcAft>
                <a:spcPts val="0"/>
              </a:spcAft>
              <a:buSzPts val="1100"/>
              <a:buChar char="●"/>
            </a:pPr>
            <a:r>
              <a:rPr lang="ca"/>
              <a:t>Ample feix</a:t>
            </a:r>
            <a:endParaRPr/>
          </a:p>
          <a:p>
            <a:pPr indent="-298450" lvl="0" marL="457200" rtl="0" algn="l">
              <a:spcBef>
                <a:spcPts val="0"/>
              </a:spcBef>
              <a:spcAft>
                <a:spcPts val="0"/>
              </a:spcAft>
              <a:buSzPts val="1100"/>
              <a:buChar char="●"/>
            </a:pPr>
            <a:r>
              <a:rPr lang="ca"/>
              <a:t>1.6GHz microones</a:t>
            </a:r>
            <a:endParaRPr/>
          </a:p>
          <a:p>
            <a:pPr indent="-298450" lvl="0" marL="457200" rtl="0" algn="l">
              <a:spcBef>
                <a:spcPts val="0"/>
              </a:spcBef>
              <a:spcAft>
                <a:spcPts val="0"/>
              </a:spcAft>
              <a:buSzPts val="1100"/>
              <a:buChar char="●"/>
            </a:pPr>
            <a:r>
              <a:rPr lang="ca"/>
              <a:t>Activa!</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3" name="Shape 433"/>
        <p:cNvGrpSpPr/>
        <p:nvPr/>
      </p:nvGrpSpPr>
      <p:grpSpPr>
        <a:xfrm>
          <a:off x="0" y="0"/>
          <a:ext cx="0" cy="0"/>
          <a:chOff x="0" y="0"/>
          <a:chExt cx="0" cy="0"/>
        </a:xfrm>
      </p:grpSpPr>
      <p:sp>
        <p:nvSpPr>
          <p:cNvPr id="434" name="Google Shape;434;g4eb11af86e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4eb11af86e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4de814bb3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de814bb3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eb11af86e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eb11af86e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ca"/>
              <a:t>Low-Noise Amplifier</a:t>
            </a:r>
            <a:endParaRPr/>
          </a:p>
          <a:p>
            <a:pPr indent="-298450" lvl="0" marL="457200" rtl="0" algn="l">
              <a:spcBef>
                <a:spcPts val="0"/>
              </a:spcBef>
              <a:spcAft>
                <a:spcPts val="0"/>
              </a:spcAft>
              <a:buSzPts val="1100"/>
              <a:buChar char="●"/>
            </a:pPr>
            <a:r>
              <a:rPr lang="ca"/>
              <a:t>Ample feix</a:t>
            </a:r>
            <a:endParaRPr/>
          </a:p>
          <a:p>
            <a:pPr indent="-298450" lvl="0" marL="457200" rtl="0" algn="l">
              <a:spcBef>
                <a:spcPts val="0"/>
              </a:spcBef>
              <a:spcAft>
                <a:spcPts val="0"/>
              </a:spcAft>
              <a:buSzPts val="1100"/>
              <a:buChar char="●"/>
            </a:pPr>
            <a:r>
              <a:rPr lang="ca"/>
              <a:t>1.6GHz microones</a:t>
            </a:r>
            <a:endParaRPr/>
          </a:p>
          <a:p>
            <a:pPr indent="-298450" lvl="0" marL="457200" rtl="0" algn="l">
              <a:spcBef>
                <a:spcPts val="0"/>
              </a:spcBef>
              <a:spcAft>
                <a:spcPts val="0"/>
              </a:spcAft>
              <a:buSzPts val="1100"/>
              <a:buChar char="●"/>
            </a:pPr>
            <a:r>
              <a:rPr lang="ca"/>
              <a:t>Activa!</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g4eb11af86e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4eb11af86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ca"/>
              <a:t>Low-Noise Amplifier</a:t>
            </a:r>
            <a:endParaRPr/>
          </a:p>
          <a:p>
            <a:pPr indent="-298450" lvl="0" marL="457200" rtl="0" algn="l">
              <a:spcBef>
                <a:spcPts val="0"/>
              </a:spcBef>
              <a:spcAft>
                <a:spcPts val="0"/>
              </a:spcAft>
              <a:buSzPts val="1100"/>
              <a:buChar char="●"/>
            </a:pPr>
            <a:r>
              <a:rPr lang="ca"/>
              <a:t>Ample feix</a:t>
            </a:r>
            <a:endParaRPr/>
          </a:p>
          <a:p>
            <a:pPr indent="-298450" lvl="0" marL="457200" rtl="0" algn="l">
              <a:spcBef>
                <a:spcPts val="0"/>
              </a:spcBef>
              <a:spcAft>
                <a:spcPts val="0"/>
              </a:spcAft>
              <a:buSzPts val="1100"/>
              <a:buChar char="●"/>
            </a:pPr>
            <a:r>
              <a:rPr lang="ca"/>
              <a:t>1.6GHz microones</a:t>
            </a:r>
            <a:endParaRPr/>
          </a:p>
          <a:p>
            <a:pPr indent="-298450" lvl="0" marL="457200" rtl="0" algn="l">
              <a:spcBef>
                <a:spcPts val="0"/>
              </a:spcBef>
              <a:spcAft>
                <a:spcPts val="0"/>
              </a:spcAft>
              <a:buSzPts val="1100"/>
              <a:buChar char="●"/>
            </a:pPr>
            <a:r>
              <a:rPr lang="ca"/>
              <a:t>Activa!</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4eb11af86e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4eb11af86e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ca"/>
              <a:t>Low-Noise Amplifier</a:t>
            </a:r>
            <a:endParaRPr/>
          </a:p>
          <a:p>
            <a:pPr indent="-298450" lvl="0" marL="457200" rtl="0" algn="l">
              <a:spcBef>
                <a:spcPts val="0"/>
              </a:spcBef>
              <a:spcAft>
                <a:spcPts val="0"/>
              </a:spcAft>
              <a:buSzPts val="1100"/>
              <a:buChar char="●"/>
            </a:pPr>
            <a:r>
              <a:rPr lang="ca"/>
              <a:t>Ample feix</a:t>
            </a:r>
            <a:endParaRPr/>
          </a:p>
          <a:p>
            <a:pPr indent="-298450" lvl="0" marL="457200" rtl="0" algn="l">
              <a:spcBef>
                <a:spcPts val="0"/>
              </a:spcBef>
              <a:spcAft>
                <a:spcPts val="0"/>
              </a:spcAft>
              <a:buSzPts val="1100"/>
              <a:buChar char="●"/>
            </a:pPr>
            <a:r>
              <a:rPr lang="ca"/>
              <a:t>1.6GHz microones</a:t>
            </a:r>
            <a:endParaRPr/>
          </a:p>
          <a:p>
            <a:pPr indent="-298450" lvl="0" marL="457200" rtl="0" algn="l">
              <a:spcBef>
                <a:spcPts val="0"/>
              </a:spcBef>
              <a:spcAft>
                <a:spcPts val="0"/>
              </a:spcAft>
              <a:buSzPts val="1100"/>
              <a:buChar char="●"/>
            </a:pPr>
            <a:r>
              <a:rPr lang="ca"/>
              <a:t>Activa!</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4eb11af86e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4eb11af86e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ca"/>
              <a:t>Low-Noise Amplifier</a:t>
            </a:r>
            <a:endParaRPr/>
          </a:p>
          <a:p>
            <a:pPr indent="-298450" lvl="0" marL="457200" rtl="0" algn="l">
              <a:spcBef>
                <a:spcPts val="0"/>
              </a:spcBef>
              <a:spcAft>
                <a:spcPts val="0"/>
              </a:spcAft>
              <a:buSzPts val="1100"/>
              <a:buChar char="●"/>
            </a:pPr>
            <a:r>
              <a:rPr lang="ca"/>
              <a:t>Ample feix</a:t>
            </a:r>
            <a:endParaRPr/>
          </a:p>
          <a:p>
            <a:pPr indent="-298450" lvl="0" marL="457200" rtl="0" algn="l">
              <a:spcBef>
                <a:spcPts val="0"/>
              </a:spcBef>
              <a:spcAft>
                <a:spcPts val="0"/>
              </a:spcAft>
              <a:buSzPts val="1100"/>
              <a:buChar char="●"/>
            </a:pPr>
            <a:r>
              <a:rPr lang="ca"/>
              <a:t>1.6GHz microones</a:t>
            </a:r>
            <a:endParaRPr/>
          </a:p>
          <a:p>
            <a:pPr indent="-298450" lvl="0" marL="457200" rtl="0" algn="l">
              <a:spcBef>
                <a:spcPts val="0"/>
              </a:spcBef>
              <a:spcAft>
                <a:spcPts val="0"/>
              </a:spcAft>
              <a:buSzPts val="1100"/>
              <a:buChar char="●"/>
            </a:pPr>
            <a:r>
              <a:rPr lang="ca"/>
              <a:t>Activa!</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4de814bb3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4de814bb3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673933356_0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4673933356_0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tipus de dispositius en funció de la classe tal com està definit segons LoRaWAN</a:t>
            </a:r>
            <a:endParaRPr/>
          </a:p>
          <a:p>
            <a:pPr indent="0" lvl="0" marL="0" rtl="0" algn="l">
              <a:spcBef>
                <a:spcPts val="0"/>
              </a:spcBef>
              <a:spcAft>
                <a:spcPts val="0"/>
              </a:spcAft>
              <a:buNone/>
            </a:pPr>
            <a:r>
              <a:rPr lang="ca"/>
              <a:t>Class A: all devices</a:t>
            </a:r>
            <a:endParaRPr/>
          </a:p>
          <a:p>
            <a:pPr indent="0" lvl="0" marL="0" rtl="0" algn="l">
              <a:spcBef>
                <a:spcPts val="0"/>
              </a:spcBef>
              <a:spcAft>
                <a:spcPts val="0"/>
              </a:spcAft>
              <a:buNone/>
            </a:pPr>
            <a:r>
              <a:rPr lang="ca"/>
              <a:t>Class B: beacon</a:t>
            </a:r>
            <a:endParaRPr/>
          </a:p>
          <a:p>
            <a:pPr indent="0" lvl="0" marL="0" rtl="0" algn="l">
              <a:spcBef>
                <a:spcPts val="0"/>
              </a:spcBef>
              <a:spcAft>
                <a:spcPts val="0"/>
              </a:spcAft>
              <a:buNone/>
            </a:pPr>
            <a:r>
              <a:rPr lang="ca"/>
              <a:t>Class C: continuous listening</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http://www.rfwireless-world.com/Tutorials/LoRaWAN-classes.html</a:t>
            </a:r>
            <a:endParaRPr/>
          </a:p>
          <a:p>
            <a:pPr indent="0" lvl="0" marL="0" rtl="0" algn="l">
              <a:spcBef>
                <a:spcPts val="0"/>
              </a:spcBef>
              <a:spcAft>
                <a:spcPts val="0"/>
              </a:spcAft>
              <a:buNone/>
            </a:pPr>
            <a:r>
              <a:rPr lang="ca" u="sng">
                <a:solidFill>
                  <a:schemeClr val="hlink"/>
                </a:solidFill>
                <a:hlinkClick r:id="rId3"/>
              </a:rPr>
              <a:t>https://www.thethingsnetwork.org/docs/lorawan/</a:t>
            </a:r>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de814bb30_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4de814bb30_6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tipus de dispositius en funció de la classe tal com està definit segons LoRaWAN</a:t>
            </a:r>
            <a:endParaRPr/>
          </a:p>
          <a:p>
            <a:pPr indent="0" lvl="0" marL="0" rtl="0" algn="l">
              <a:spcBef>
                <a:spcPts val="0"/>
              </a:spcBef>
              <a:spcAft>
                <a:spcPts val="0"/>
              </a:spcAft>
              <a:buNone/>
            </a:pPr>
            <a:r>
              <a:rPr lang="ca"/>
              <a:t>Class A: all devices</a:t>
            </a:r>
            <a:endParaRPr/>
          </a:p>
          <a:p>
            <a:pPr indent="0" lvl="0" marL="0" rtl="0" algn="l">
              <a:spcBef>
                <a:spcPts val="0"/>
              </a:spcBef>
              <a:spcAft>
                <a:spcPts val="0"/>
              </a:spcAft>
              <a:buNone/>
            </a:pPr>
            <a:r>
              <a:rPr lang="ca"/>
              <a:t>Class B: beacon</a:t>
            </a:r>
            <a:endParaRPr/>
          </a:p>
          <a:p>
            <a:pPr indent="0" lvl="0" marL="0" rtl="0" algn="l">
              <a:spcBef>
                <a:spcPts val="0"/>
              </a:spcBef>
              <a:spcAft>
                <a:spcPts val="0"/>
              </a:spcAft>
              <a:buNone/>
            </a:pPr>
            <a:r>
              <a:rPr lang="ca"/>
              <a:t>Class C: continuous listening</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http://www.rfwireless-world.com/Tutorials/LoRaWAN-classes.html</a:t>
            </a:r>
            <a:endParaRPr/>
          </a:p>
          <a:p>
            <a:pPr indent="0" lvl="0" marL="0" rtl="0" algn="l">
              <a:spcBef>
                <a:spcPts val="0"/>
              </a:spcBef>
              <a:spcAft>
                <a:spcPts val="0"/>
              </a:spcAft>
              <a:buNone/>
            </a:pPr>
            <a:r>
              <a:rPr lang="ca" u="sng">
                <a:solidFill>
                  <a:schemeClr val="hlink"/>
                </a:solidFill>
                <a:hlinkClick r:id="rId3"/>
              </a:rPr>
              <a:t>https://www.thethingsnetwork.org/docs/lorawan/</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4de814bb30_6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4de814bb30_6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tipus de dispositius en funció de la classe tal com està definit segons LoRaWAN</a:t>
            </a:r>
            <a:endParaRPr/>
          </a:p>
          <a:p>
            <a:pPr indent="0" lvl="0" marL="0" rtl="0" algn="l">
              <a:spcBef>
                <a:spcPts val="0"/>
              </a:spcBef>
              <a:spcAft>
                <a:spcPts val="0"/>
              </a:spcAft>
              <a:buNone/>
            </a:pPr>
            <a:r>
              <a:rPr lang="ca"/>
              <a:t>Class A: all devices</a:t>
            </a:r>
            <a:endParaRPr/>
          </a:p>
          <a:p>
            <a:pPr indent="0" lvl="0" marL="0" rtl="0" algn="l">
              <a:spcBef>
                <a:spcPts val="0"/>
              </a:spcBef>
              <a:spcAft>
                <a:spcPts val="0"/>
              </a:spcAft>
              <a:buNone/>
            </a:pPr>
            <a:r>
              <a:rPr lang="ca"/>
              <a:t>Class B: beacon</a:t>
            </a:r>
            <a:endParaRPr/>
          </a:p>
          <a:p>
            <a:pPr indent="0" lvl="0" marL="0" rtl="0" algn="l">
              <a:spcBef>
                <a:spcPts val="0"/>
              </a:spcBef>
              <a:spcAft>
                <a:spcPts val="0"/>
              </a:spcAft>
              <a:buNone/>
            </a:pPr>
            <a:r>
              <a:rPr lang="ca"/>
              <a:t>Class C: continuous listening</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http://www.rfwireless-world.com/Tutorials/LoRaWAN-classes.html</a:t>
            </a:r>
            <a:endParaRPr/>
          </a:p>
          <a:p>
            <a:pPr indent="0" lvl="0" marL="0" rtl="0" algn="l">
              <a:spcBef>
                <a:spcPts val="0"/>
              </a:spcBef>
              <a:spcAft>
                <a:spcPts val="0"/>
              </a:spcAft>
              <a:buNone/>
            </a:pPr>
            <a:r>
              <a:rPr lang="ca" u="sng">
                <a:solidFill>
                  <a:schemeClr val="hlink"/>
                </a:solidFill>
                <a:hlinkClick r:id="rId3"/>
              </a:rPr>
              <a:t>https://www.thethingsnetwork.org/docs/lorawan/</a:t>
            </a:r>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g4de814bb30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4de814bb30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tipus de dispositius en funció de la classe tal com està definit segons LoRaWAN</a:t>
            </a:r>
            <a:endParaRPr/>
          </a:p>
          <a:p>
            <a:pPr indent="0" lvl="0" marL="0" rtl="0" algn="l">
              <a:spcBef>
                <a:spcPts val="0"/>
              </a:spcBef>
              <a:spcAft>
                <a:spcPts val="0"/>
              </a:spcAft>
              <a:buNone/>
            </a:pPr>
            <a:r>
              <a:rPr lang="ca"/>
              <a:t>Class A: all devices</a:t>
            </a:r>
            <a:endParaRPr/>
          </a:p>
          <a:p>
            <a:pPr indent="0" lvl="0" marL="0" rtl="0" algn="l">
              <a:spcBef>
                <a:spcPts val="0"/>
              </a:spcBef>
              <a:spcAft>
                <a:spcPts val="0"/>
              </a:spcAft>
              <a:buNone/>
            </a:pPr>
            <a:r>
              <a:rPr lang="ca"/>
              <a:t>Class B: beacon</a:t>
            </a:r>
            <a:endParaRPr/>
          </a:p>
          <a:p>
            <a:pPr indent="0" lvl="0" marL="0" rtl="0" algn="l">
              <a:spcBef>
                <a:spcPts val="0"/>
              </a:spcBef>
              <a:spcAft>
                <a:spcPts val="0"/>
              </a:spcAft>
              <a:buNone/>
            </a:pPr>
            <a:r>
              <a:rPr lang="ca"/>
              <a:t>Class C: continuous listening</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http://www.rfwireless-world.com/Tutorials/LoRaWAN-classes.html</a:t>
            </a:r>
            <a:endParaRPr/>
          </a:p>
          <a:p>
            <a:pPr indent="0" lvl="0" marL="0" rtl="0" algn="l">
              <a:spcBef>
                <a:spcPts val="0"/>
              </a:spcBef>
              <a:spcAft>
                <a:spcPts val="0"/>
              </a:spcAft>
              <a:buNone/>
            </a:pPr>
            <a:r>
              <a:rPr lang="ca" u="sng">
                <a:solidFill>
                  <a:schemeClr val="hlink"/>
                </a:solidFill>
                <a:hlinkClick r:id="rId3"/>
              </a:rPr>
              <a:t>https://www.thethingsnetwork.org/docs/lorawan/</a:t>
            </a:r>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4673933356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4673933356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concepte de ADR i les implicacions. Avantatges de la densificació de la xarxa.</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https://docs.exploratory.engineering/lora/lora_key_concepts/</a:t>
            </a:r>
            <a:endParaRPr/>
          </a:p>
          <a:p>
            <a:pPr indent="0" lvl="0" marL="0" rtl="0" algn="l">
              <a:spcBef>
                <a:spcPts val="0"/>
              </a:spcBef>
              <a:spcAft>
                <a:spcPts val="0"/>
              </a:spcAft>
              <a:buNone/>
            </a:pPr>
            <a:r>
              <a:rPr lang="ca" u="sng">
                <a:solidFill>
                  <a:schemeClr val="hlink"/>
                </a:solidFill>
                <a:hlinkClick r:id="rId3"/>
              </a:rPr>
              <a:t>https://www.thethingsnetwork.org/docs/lorawan/adr.html</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4e95bb0598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4e95bb059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4de814bb30_6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4de814bb30_6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les restriccions de l’espectre obert 868 i les afegides per TTN</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a:t>https://www.thethingsnetwork.org/docs/lorawan/duty-cycle.html</a:t>
            </a:r>
            <a:endParaRPr/>
          </a:p>
          <a:p>
            <a:pPr indent="0" lvl="0" marL="0" rtl="0" algn="l">
              <a:spcBef>
                <a:spcPts val="0"/>
              </a:spcBef>
              <a:spcAft>
                <a:spcPts val="0"/>
              </a:spcAft>
              <a:buNone/>
            </a:pPr>
            <a:r>
              <a:rPr lang="ca" u="sng">
                <a:solidFill>
                  <a:schemeClr val="hlink"/>
                </a:solidFill>
                <a:hlinkClick r:id="rId2"/>
              </a:rPr>
              <a:t>https://www.thethingsnetwork.org/docs/lorawan/limitations.html</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6" name="Shape 516"/>
        <p:cNvGrpSpPr/>
        <p:nvPr/>
      </p:nvGrpSpPr>
      <p:grpSpPr>
        <a:xfrm>
          <a:off x="0" y="0"/>
          <a:ext cx="0" cy="0"/>
          <a:chOff x="0" y="0"/>
          <a:chExt cx="0" cy="0"/>
        </a:xfrm>
      </p:grpSpPr>
      <p:sp>
        <p:nvSpPr>
          <p:cNvPr id="517" name="Google Shape;517;g4f3c54fd6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4f3c54fd6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nivells d’encriptació existents a LoRaWan (enllaçar amb conceptes del punt “Activació”):</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ca"/>
              <a:t>OTAA / ABP</a:t>
            </a:r>
            <a:endParaRPr/>
          </a:p>
          <a:p>
            <a:pPr indent="-298450" lvl="0" marL="457200" rtl="0" algn="l">
              <a:spcBef>
                <a:spcPts val="0"/>
              </a:spcBef>
              <a:spcAft>
                <a:spcPts val="0"/>
              </a:spcAft>
              <a:buSzPts val="1100"/>
              <a:buChar char="●"/>
            </a:pPr>
            <a:r>
              <a:rPr lang="ca"/>
              <a:t>AES-128</a:t>
            </a:r>
            <a:endParaRPr/>
          </a:p>
          <a:p>
            <a:pPr indent="-298450" lvl="0" marL="457200" rtl="0" algn="l">
              <a:spcBef>
                <a:spcPts val="0"/>
              </a:spcBef>
              <a:spcAft>
                <a:spcPts val="0"/>
              </a:spcAft>
              <a:buSzPts val="1100"/>
              <a:buChar char="●"/>
            </a:pPr>
            <a:r>
              <a:rPr lang="ca"/>
              <a:t>Network key</a:t>
            </a:r>
            <a:endParaRPr/>
          </a:p>
          <a:p>
            <a:pPr indent="-298450" lvl="0" marL="457200" rtl="0" algn="l">
              <a:spcBef>
                <a:spcPts val="0"/>
              </a:spcBef>
              <a:spcAft>
                <a:spcPts val="0"/>
              </a:spcAft>
              <a:buSzPts val="1100"/>
              <a:buChar char="●"/>
            </a:pPr>
            <a:r>
              <a:rPr lang="ca"/>
              <a:t>Application key</a:t>
            </a:r>
            <a:endParaRPr/>
          </a:p>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https://www.thethingsnetwork.org/docs/lorawan/security.html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4f3c54fd6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4f3c54fd6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673933356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4673933356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tipus d’activació de dispositius de Classe A: ABP i OTAA</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https://www.newieventures.com.au/blogtext/2018/2/26/lorawan-otaa-or-abp</a:t>
            </a:r>
            <a:endParaRPr/>
          </a:p>
          <a:p>
            <a:pPr indent="0" lvl="0" marL="0" rtl="0" algn="l">
              <a:spcBef>
                <a:spcPts val="0"/>
              </a:spcBef>
              <a:spcAft>
                <a:spcPts val="0"/>
              </a:spcAft>
              <a:buNone/>
            </a:pPr>
            <a:r>
              <a:rPr lang="ca" u="sng">
                <a:solidFill>
                  <a:schemeClr val="hlink"/>
                </a:solidFill>
                <a:hlinkClick r:id="rId3"/>
              </a:rPr>
              <a:t>https://docs.exploratory.engineering/lora/lora_key_concepts/</a:t>
            </a:r>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4de814bb30_6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4de814bb30_6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tipus d’activació de dispositius de Classe A: ABP i OTAA</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u="sng">
                <a:solidFill>
                  <a:schemeClr val="hlink"/>
                </a:solidFill>
                <a:hlinkClick r:id="rId2"/>
              </a:rPr>
              <a:t>https://www.newieventures.com.au/blogtext/2018/2/26/lorawan-otaa-or-abp</a:t>
            </a:r>
            <a:endParaRPr/>
          </a:p>
          <a:p>
            <a:pPr indent="0" lvl="0" marL="0" rtl="0" algn="l">
              <a:spcBef>
                <a:spcPts val="0"/>
              </a:spcBef>
              <a:spcAft>
                <a:spcPts val="0"/>
              </a:spcAft>
              <a:buNone/>
            </a:pPr>
            <a:r>
              <a:rPr lang="ca" u="sng">
                <a:solidFill>
                  <a:schemeClr val="hlink"/>
                </a:solidFill>
                <a:hlinkClick r:id="rId3"/>
              </a:rPr>
              <a:t>https://docs.exploratory.engineering/lora/lora_key_concepts/</a:t>
            </a:r>
            <a:endParaRPr/>
          </a:p>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4de814bb30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4de814bb30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4673933356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4673933356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els conceptes d’antenna, passarel·la (== gateway), router,... i de com de vegades els confonem o fem servir de manera indistinta.</a:t>
            </a:r>
            <a:endParaRPr/>
          </a:p>
          <a:p>
            <a:pPr indent="0" lvl="0" marL="0" rtl="0" algn="l">
              <a:spcBef>
                <a:spcPts val="0"/>
              </a:spcBef>
              <a:spcAft>
                <a:spcPts val="0"/>
              </a:spcAft>
              <a:buNone/>
            </a:pPr>
            <a:r>
              <a:rPr lang="ca"/>
              <a:t>També pot entrar aquí els temes d’alimentació (PoE).</a:t>
            </a:r>
            <a:endParaRPr/>
          </a:p>
          <a:p>
            <a:pPr indent="0" lvl="0" marL="0" rtl="0" algn="l">
              <a:spcBef>
                <a:spcPts val="0"/>
              </a:spcBef>
              <a:spcAft>
                <a:spcPts val="0"/>
              </a:spcAft>
              <a:buNone/>
            </a:pPr>
            <a:r>
              <a:t/>
            </a:r>
            <a:endParaRPr/>
          </a:p>
          <a:p>
            <a:pPr indent="0" lvl="0" marL="0" rtl="0" algn="l">
              <a:spcBef>
                <a:spcPts val="0"/>
              </a:spcBef>
              <a:spcAft>
                <a:spcPts val="0"/>
              </a:spcAft>
              <a:buNone/>
            </a:pPr>
            <a:r>
              <a:rPr lang="ca" u="sng">
                <a:solidFill>
                  <a:schemeClr val="hlink"/>
                </a:solidFill>
                <a:hlinkClick r:id="rId2"/>
              </a:rPr>
              <a:t>http://jensd.be/755/network/lorawan-simply-explained</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Google Shape;559;g4673933356_0_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4673933356_0_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TODO</a:t>
            </a:r>
            <a:endParaRPr/>
          </a:p>
          <a:p>
            <a:pPr indent="0" lvl="0" marL="0" rtl="0" algn="l">
              <a:spcBef>
                <a:spcPts val="0"/>
              </a:spcBef>
              <a:spcAft>
                <a:spcPts val="0"/>
              </a:spcAft>
              <a:buNone/>
            </a:pPr>
            <a:r>
              <a:rPr lang="ca"/>
              <a:t>Descriure els components bàsics d’una gateway lorawan des del punt de vista del hardware:</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SX1301</a:t>
            </a:r>
            <a:endParaRPr/>
          </a:p>
          <a:p>
            <a:pPr indent="0" lvl="0" marL="0" rtl="0" algn="l">
              <a:spcBef>
                <a:spcPts val="0"/>
              </a:spcBef>
              <a:spcAft>
                <a:spcPts val="0"/>
              </a:spcAft>
              <a:buNone/>
            </a:pPr>
            <a:r>
              <a:rPr lang="ca"/>
              <a:t>SX1257 RF frontends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4673933356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4673933356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components de software existents en una passarel·la. Explicar les diferències entre el packet-forwarder de Semtech (legacy) i el de TTN (basat en MQTT/gRPC, en beta).</a:t>
            </a:r>
            <a:endParaRPr/>
          </a:p>
          <a:p>
            <a:pPr indent="0" lvl="0" marL="0" rtl="0" algn="l">
              <a:spcBef>
                <a:spcPts val="0"/>
              </a:spcBef>
              <a:spcAft>
                <a:spcPts val="0"/>
              </a:spcAft>
              <a:buNone/>
            </a:pPr>
            <a:r>
              <a:t/>
            </a:r>
            <a:endParaRPr/>
          </a:p>
          <a:p>
            <a:pPr indent="0" lvl="0" marL="0" rtl="0" algn="l">
              <a:spcBef>
                <a:spcPts val="0"/>
              </a:spcBef>
              <a:spcAft>
                <a:spcPts val="0"/>
              </a:spcAft>
              <a:buNone/>
            </a:pPr>
            <a:r>
              <a:rPr lang="ca" u="sng">
                <a:solidFill>
                  <a:schemeClr val="hlink"/>
                </a:solidFill>
                <a:hlinkClick r:id="rId2"/>
              </a:rPr>
              <a:t>https://www.thethingsnetwork.org/docs/gateways/packet-forwarder/</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4de814bb30_1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4de814bb30_1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4e95bb059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4e95bb059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4de814bb30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4de814bb30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4de814bb30_1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4de814bb30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components de software existents en una passarel·la. Explicar les diferències entre el packet-forwarder de Semtech (legacy) i el de TTN (basat en MQTT/gRPC, en beta).</a:t>
            </a:r>
            <a:endParaRPr/>
          </a:p>
          <a:p>
            <a:pPr indent="0" lvl="0" marL="0" rtl="0" algn="l">
              <a:spcBef>
                <a:spcPts val="0"/>
              </a:spcBef>
              <a:spcAft>
                <a:spcPts val="0"/>
              </a:spcAft>
              <a:buNone/>
            </a:pPr>
            <a:r>
              <a:t/>
            </a:r>
            <a:endParaRPr/>
          </a:p>
          <a:p>
            <a:pPr indent="0" lvl="0" marL="0" rtl="0" algn="l">
              <a:spcBef>
                <a:spcPts val="0"/>
              </a:spcBef>
              <a:spcAft>
                <a:spcPts val="0"/>
              </a:spcAft>
              <a:buNone/>
            </a:pPr>
            <a:r>
              <a:rPr lang="ca" u="sng">
                <a:solidFill>
                  <a:schemeClr val="hlink"/>
                </a:solidFill>
                <a:hlinkClick r:id="rId2"/>
              </a:rPr>
              <a:t>https://www.thethingsnetwork.org/docs/gateways/packet-forwarder/</a:t>
            </a:r>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2" name="Shape 592"/>
        <p:cNvGrpSpPr/>
        <p:nvPr/>
      </p:nvGrpSpPr>
      <p:grpSpPr>
        <a:xfrm>
          <a:off x="0" y="0"/>
          <a:ext cx="0" cy="0"/>
          <a:chOff x="0" y="0"/>
          <a:chExt cx="0" cy="0"/>
        </a:xfrm>
      </p:grpSpPr>
      <p:sp>
        <p:nvSpPr>
          <p:cNvPr id="593" name="Google Shape;593;g4de814bb30_1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4de814bb30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components de software existents en una passarel·la. Explicar les diferències entre el packet-forwarder de Semtech (legacy) i el de TTN (basat en MQTT/gRPC, en beta).</a:t>
            </a:r>
            <a:endParaRPr/>
          </a:p>
          <a:p>
            <a:pPr indent="0" lvl="0" marL="0" rtl="0" algn="l">
              <a:spcBef>
                <a:spcPts val="0"/>
              </a:spcBef>
              <a:spcAft>
                <a:spcPts val="0"/>
              </a:spcAft>
              <a:buNone/>
            </a:pPr>
            <a:r>
              <a:t/>
            </a:r>
            <a:endParaRPr/>
          </a:p>
          <a:p>
            <a:pPr indent="0" lvl="0" marL="0" rtl="0" algn="l">
              <a:spcBef>
                <a:spcPts val="0"/>
              </a:spcBef>
              <a:spcAft>
                <a:spcPts val="0"/>
              </a:spcAft>
              <a:buNone/>
            </a:pPr>
            <a:r>
              <a:rPr lang="ca" u="sng">
                <a:solidFill>
                  <a:schemeClr val="hlink"/>
                </a:solidFill>
                <a:hlinkClick r:id="rId2"/>
              </a:rPr>
              <a:t>https://www.thethingsnetwork.org/docs/gateways/packet-forwarder/</a:t>
            </a:r>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4de814bb30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4de814bb30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components de software existents en una passarel·la. Explicar les diferències entre el packet-forwarder de Semtech (legacy) i el de TTN (basat en MQTT/gRPC, en beta).</a:t>
            </a:r>
            <a:endParaRPr/>
          </a:p>
          <a:p>
            <a:pPr indent="0" lvl="0" marL="0" rtl="0" algn="l">
              <a:spcBef>
                <a:spcPts val="0"/>
              </a:spcBef>
              <a:spcAft>
                <a:spcPts val="0"/>
              </a:spcAft>
              <a:buNone/>
            </a:pPr>
            <a:r>
              <a:t/>
            </a:r>
            <a:endParaRPr/>
          </a:p>
          <a:p>
            <a:pPr indent="0" lvl="0" marL="0" rtl="0" algn="l">
              <a:spcBef>
                <a:spcPts val="0"/>
              </a:spcBef>
              <a:spcAft>
                <a:spcPts val="0"/>
              </a:spcAft>
              <a:buNone/>
            </a:pPr>
            <a:r>
              <a:rPr lang="ca" u="sng">
                <a:solidFill>
                  <a:schemeClr val="hlink"/>
                </a:solidFill>
                <a:hlinkClick r:id="rId2"/>
              </a:rPr>
              <a:t>https://www.thethingsnetwork.org/docs/gateways/packet-forwarder/</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6" name="Shape 606"/>
        <p:cNvGrpSpPr/>
        <p:nvPr/>
      </p:nvGrpSpPr>
      <p:grpSpPr>
        <a:xfrm>
          <a:off x="0" y="0"/>
          <a:ext cx="0" cy="0"/>
          <a:chOff x="0" y="0"/>
          <a:chExt cx="0" cy="0"/>
        </a:xfrm>
      </p:grpSpPr>
      <p:sp>
        <p:nvSpPr>
          <p:cNvPr id="607" name="Google Shape;607;g4de814bb30_1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4de814bb30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els components de software existents en una passarel·la. Explicar les diferències entre el packet-forwarder de Semtech (legacy) i el de TTN (basat en MQTT/gRPC, en beta).</a:t>
            </a:r>
            <a:endParaRPr/>
          </a:p>
          <a:p>
            <a:pPr indent="0" lvl="0" marL="0" rtl="0" algn="l">
              <a:spcBef>
                <a:spcPts val="0"/>
              </a:spcBef>
              <a:spcAft>
                <a:spcPts val="0"/>
              </a:spcAft>
              <a:buNone/>
            </a:pPr>
            <a:r>
              <a:t/>
            </a:r>
            <a:endParaRPr/>
          </a:p>
          <a:p>
            <a:pPr indent="0" lvl="0" marL="0" rtl="0" algn="l">
              <a:spcBef>
                <a:spcPts val="0"/>
              </a:spcBef>
              <a:spcAft>
                <a:spcPts val="0"/>
              </a:spcAft>
              <a:buNone/>
            </a:pPr>
            <a:r>
              <a:rPr lang="ca" u="sng">
                <a:solidFill>
                  <a:schemeClr val="hlink"/>
                </a:solidFill>
                <a:hlinkClick r:id="rId2"/>
              </a:rPr>
              <a:t>https://www.thethingsnetwork.org/docs/gateways/packet-forwarder/</a:t>
            </a:r>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4673933356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4673933356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Descriure el procés d’alta d’una passarel·la nova a TTN</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Referències:</a:t>
            </a:r>
            <a:endParaRPr/>
          </a:p>
          <a:p>
            <a:pPr indent="0" lvl="0" marL="0" rtl="0" algn="l">
              <a:spcBef>
                <a:spcPts val="0"/>
              </a:spcBef>
              <a:spcAft>
                <a:spcPts val="0"/>
              </a:spcAft>
              <a:buNone/>
            </a:pPr>
            <a:r>
              <a:rPr lang="ca"/>
              <a:t>https://www.thethingsnetwork.org/docs/gateways/registration.html</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4de814bb30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4de814bb30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4de814bb30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4de814bb3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g4673933356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4673933356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la possibilitat de crear passarel·les monocanal (single-channel gateways).</a:t>
            </a:r>
            <a:endParaRPr/>
          </a:p>
          <a:p>
            <a:pPr indent="0" lvl="0" marL="0" rtl="0" algn="l">
              <a:spcBef>
                <a:spcPts val="0"/>
              </a:spcBef>
              <a:spcAft>
                <a:spcPts val="0"/>
              </a:spcAft>
              <a:buNone/>
            </a:pPr>
            <a:r>
              <a:rPr lang="ca"/>
              <a:t>Aventatges:</a:t>
            </a:r>
            <a:endParaRPr/>
          </a:p>
          <a:p>
            <a:pPr indent="-298450" lvl="0" marL="457200" rtl="0" algn="l">
              <a:spcBef>
                <a:spcPts val="0"/>
              </a:spcBef>
              <a:spcAft>
                <a:spcPts val="0"/>
              </a:spcAft>
              <a:buSzPts val="1100"/>
              <a:buChar char="●"/>
            </a:pPr>
            <a:r>
              <a:rPr lang="ca"/>
              <a:t>Preu</a:t>
            </a:r>
            <a:endParaRPr/>
          </a:p>
          <a:p>
            <a:pPr indent="-298450" lvl="0" marL="457200" rtl="0" algn="l">
              <a:spcBef>
                <a:spcPts val="0"/>
              </a:spcBef>
              <a:spcAft>
                <a:spcPts val="0"/>
              </a:spcAft>
              <a:buSzPts val="1100"/>
              <a:buChar char="●"/>
            </a:pPr>
            <a:r>
              <a:rPr lang="ca"/>
              <a:t>Disponibilitat</a:t>
            </a:r>
            <a:endParaRPr/>
          </a:p>
          <a:p>
            <a:pPr indent="0" lvl="0" marL="0" rtl="0" algn="l">
              <a:spcBef>
                <a:spcPts val="0"/>
              </a:spcBef>
              <a:spcAft>
                <a:spcPts val="0"/>
              </a:spcAft>
              <a:buNone/>
            </a:pPr>
            <a:r>
              <a:rPr lang="ca"/>
              <a:t>Desaventatges:</a:t>
            </a:r>
            <a:endParaRPr/>
          </a:p>
          <a:p>
            <a:pPr indent="-298450" lvl="0" marL="457200" rtl="0" algn="l">
              <a:spcBef>
                <a:spcPts val="0"/>
              </a:spcBef>
              <a:spcAft>
                <a:spcPts val="0"/>
              </a:spcAft>
              <a:buSzPts val="1100"/>
              <a:buChar char="●"/>
            </a:pPr>
            <a:r>
              <a:rPr lang="ca"/>
              <a:t>Single-channel</a:t>
            </a:r>
            <a:endParaRPr/>
          </a:p>
          <a:p>
            <a:pPr indent="-298450" lvl="0" marL="457200" rtl="0" algn="l">
              <a:spcBef>
                <a:spcPts val="0"/>
              </a:spcBef>
              <a:spcAft>
                <a:spcPts val="0"/>
              </a:spcAft>
              <a:buSzPts val="1100"/>
              <a:buChar char="●"/>
            </a:pPr>
            <a:r>
              <a:rPr lang="ca"/>
              <a:t>No aptes per crear xarxa</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Opcions comercials també, com Dragino</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4673933356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4673933356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Explicar la possibilitat de crear passarel·les multicanal DIY</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Concentradors: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ca"/>
              <a:t>iC880A de IMST</a:t>
            </a:r>
            <a:endParaRPr/>
          </a:p>
          <a:p>
            <a:pPr indent="-298450" lvl="0" marL="457200" rtl="0" algn="l">
              <a:spcBef>
                <a:spcPts val="0"/>
              </a:spcBef>
              <a:spcAft>
                <a:spcPts val="0"/>
              </a:spcAft>
              <a:buSzPts val="1100"/>
              <a:buChar char="●"/>
            </a:pPr>
            <a:r>
              <a:rPr lang="ca"/>
              <a:t>RAK831/833 de RackWireless</a:t>
            </a:r>
            <a:endParaRPr/>
          </a:p>
          <a:p>
            <a:pPr indent="-298450" lvl="0" marL="457200" rtl="0" algn="l">
              <a:spcBef>
                <a:spcPts val="0"/>
              </a:spcBef>
              <a:spcAft>
                <a:spcPts val="0"/>
              </a:spcAft>
              <a:buSzPts val="1100"/>
              <a:buChar char="●"/>
            </a:pPr>
            <a:r>
              <a:rPr lang="ca"/>
              <a:t>LoRaGO Port de Sandbox Electronics</a:t>
            </a:r>
            <a:endParaRPr/>
          </a:p>
          <a:p>
            <a:pPr indent="-298450" lvl="0" marL="457200" rtl="0" algn="l">
              <a:spcBef>
                <a:spcPts val="0"/>
              </a:spcBef>
              <a:spcAft>
                <a:spcPts val="0"/>
              </a:spcAft>
              <a:buSzPts val="1100"/>
              <a:buChar char="●"/>
            </a:pPr>
            <a:r>
              <a:rPr lang="ca"/>
              <a:t>ESP32 GW de WhiteCat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673933356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4673933356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4673933356_0_5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4673933356_0_5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https://wireless-solutions.de/products/radiomodules/ic880a.html</a:t>
            </a:r>
            <a:endParaRPr/>
          </a:p>
          <a:p>
            <a:pPr indent="0" lvl="0" marL="0" rtl="0" algn="l">
              <a:spcBef>
                <a:spcPts val="0"/>
              </a:spcBef>
              <a:spcAft>
                <a:spcPts val="0"/>
              </a:spcAft>
              <a:buNone/>
            </a:pPr>
            <a:r>
              <a:t/>
            </a:r>
            <a:endParaRPr/>
          </a:p>
          <a:p>
            <a:pPr indent="0" lvl="0" marL="0" rtl="0" algn="l">
              <a:spcBef>
                <a:spcPts val="0"/>
              </a:spcBef>
              <a:spcAft>
                <a:spcPts val="0"/>
              </a:spcAft>
              <a:buNone/>
            </a:pPr>
            <a:r>
              <a:rPr lang="ca"/>
              <a:t>Explicar les opcions més habituals de passarel·les comercials: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ca"/>
              <a:t>TTN Gateway</a:t>
            </a:r>
            <a:endParaRPr/>
          </a:p>
          <a:p>
            <a:pPr indent="-298450" lvl="0" marL="457200" rtl="0" algn="l">
              <a:spcBef>
                <a:spcPts val="0"/>
              </a:spcBef>
              <a:spcAft>
                <a:spcPts val="0"/>
              </a:spcAft>
              <a:buSzPts val="1100"/>
              <a:buChar char="●"/>
            </a:pPr>
            <a:r>
              <a:rPr lang="ca"/>
              <a:t>Kerlink</a:t>
            </a:r>
            <a:endParaRPr/>
          </a:p>
          <a:p>
            <a:pPr indent="-298450" lvl="0" marL="457200" rtl="0" algn="l">
              <a:spcBef>
                <a:spcPts val="0"/>
              </a:spcBef>
              <a:spcAft>
                <a:spcPts val="0"/>
              </a:spcAft>
              <a:buSzPts val="1100"/>
              <a:buChar char="●"/>
            </a:pPr>
            <a:r>
              <a:rPr lang="ca"/>
              <a:t>LorixOne</a:t>
            </a:r>
            <a:endParaRPr/>
          </a:p>
          <a:p>
            <a:pPr indent="-298450" lvl="0" marL="457200" rtl="0" algn="l">
              <a:spcBef>
                <a:spcPts val="0"/>
              </a:spcBef>
              <a:spcAft>
                <a:spcPts val="0"/>
              </a:spcAft>
              <a:buSzPts val="1100"/>
              <a:buChar char="●"/>
            </a:pPr>
            <a:r>
              <a:rPr lang="ca"/>
              <a:t>Multitech</a:t>
            </a:r>
            <a:endParaRPr/>
          </a:p>
          <a:p>
            <a:pPr indent="-298450" lvl="0" marL="457200" rtl="0" algn="l">
              <a:spcBef>
                <a:spcPts val="0"/>
              </a:spcBef>
              <a:spcAft>
                <a:spcPts val="0"/>
              </a:spcAft>
              <a:buSzPts val="1100"/>
              <a:buChar char="●"/>
            </a:pPr>
            <a:r>
              <a:rPr lang="ca"/>
              <a:t>Option</a:t>
            </a:r>
            <a:endParaRPr/>
          </a:p>
          <a:p>
            <a:pPr indent="-298450" lvl="0" marL="457200" rtl="0" algn="l">
              <a:spcBef>
                <a:spcPts val="0"/>
              </a:spcBef>
              <a:spcAft>
                <a:spcPts val="0"/>
              </a:spcAft>
              <a:buSzPts val="1100"/>
              <a:buChar char="●"/>
            </a:pPr>
            <a:r>
              <a:rPr lang="ca"/>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4673933356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4673933356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3" name="Shape 673"/>
        <p:cNvGrpSpPr/>
        <p:nvPr/>
      </p:nvGrpSpPr>
      <p:grpSpPr>
        <a:xfrm>
          <a:off x="0" y="0"/>
          <a:ext cx="0" cy="0"/>
          <a:chOff x="0" y="0"/>
          <a:chExt cx="0" cy="0"/>
        </a:xfrm>
      </p:grpSpPr>
      <p:sp>
        <p:nvSpPr>
          <p:cNvPr id="674" name="Google Shape;674;g4de814bb30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4de814bb30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ca" sz="1400"/>
              <a:t>Chirp:</a:t>
            </a:r>
            <a:endParaRPr b="1" sz="1400"/>
          </a:p>
          <a:p>
            <a:pPr indent="0" lvl="0" marL="0" rtl="0" algn="l">
              <a:spcBef>
                <a:spcPts val="0"/>
              </a:spcBef>
              <a:spcAft>
                <a:spcPts val="0"/>
              </a:spcAft>
              <a:buClr>
                <a:srgbClr val="000000"/>
              </a:buClr>
              <a:buSzPts val="1100"/>
              <a:buFont typeface="Arial"/>
              <a:buNone/>
            </a:pPr>
            <a:r>
              <a:rPr lang="ca" sz="1400"/>
              <a:t>             Chirp stands for '</a:t>
            </a:r>
            <a:r>
              <a:rPr lang="ca" sz="1400">
                <a:solidFill>
                  <a:srgbClr val="FF0000"/>
                </a:solidFill>
              </a:rPr>
              <a:t>C</a:t>
            </a:r>
            <a:r>
              <a:rPr lang="ca" sz="1400"/>
              <a:t>ompressed </a:t>
            </a:r>
            <a:r>
              <a:rPr lang="ca" sz="1400">
                <a:solidFill>
                  <a:srgbClr val="FF0000"/>
                </a:solidFill>
              </a:rPr>
              <a:t>H</a:t>
            </a:r>
            <a:r>
              <a:rPr lang="ca" sz="1400"/>
              <a:t>igh </a:t>
            </a:r>
            <a:r>
              <a:rPr lang="ca" sz="1400">
                <a:solidFill>
                  <a:srgbClr val="FF0000"/>
                </a:solidFill>
              </a:rPr>
              <a:t>I</a:t>
            </a:r>
            <a:r>
              <a:rPr lang="ca" sz="1400"/>
              <a:t>ntensity </a:t>
            </a:r>
            <a:r>
              <a:rPr lang="ca" sz="1400">
                <a:solidFill>
                  <a:srgbClr val="FF0000"/>
                </a:solidFill>
              </a:rPr>
              <a:t>R</a:t>
            </a:r>
            <a:r>
              <a:rPr lang="ca" sz="1400"/>
              <a:t>adar </a:t>
            </a:r>
            <a:r>
              <a:rPr lang="ca" sz="1400">
                <a:solidFill>
                  <a:srgbClr val="FF0000"/>
                </a:solidFill>
              </a:rPr>
              <a:t>P</a:t>
            </a:r>
            <a:r>
              <a:rPr lang="ca" sz="1400"/>
              <a:t>ulse'. It is a signal which frequency either increase or decrease with time. It is very common is sonar and radar. It is also used in spread spectrum. </a:t>
            </a:r>
            <a:endParaRPr sz="1400"/>
          </a:p>
          <a:p>
            <a:pPr indent="0" lvl="0" marL="0" rtl="0" algn="l">
              <a:spcBef>
                <a:spcPts val="0"/>
              </a:spcBef>
              <a:spcAft>
                <a:spcPts val="0"/>
              </a:spcAft>
              <a:buClr>
                <a:srgbClr val="000000"/>
              </a:buClr>
              <a:buSzPts val="1100"/>
              <a:buFont typeface="Arial"/>
              <a:buNone/>
            </a:pPr>
            <a:r>
              <a:t/>
            </a:r>
            <a:endParaRPr/>
          </a:p>
          <a:p>
            <a:pPr indent="0" lvl="0" marL="0" rtl="0" algn="l">
              <a:spcBef>
                <a:spcPts val="0"/>
              </a:spcBef>
              <a:spcAft>
                <a:spcPts val="0"/>
              </a:spcAft>
              <a:buClr>
                <a:srgbClr val="000000"/>
              </a:buClr>
              <a:buSzPts val="1100"/>
              <a:buFont typeface="Arial"/>
              <a:buNone/>
            </a:pPr>
            <a:r>
              <a:rPr b="1" lang="ca" sz="1400"/>
              <a:t>Chirp Spread Spectrum:</a:t>
            </a:r>
            <a:endParaRPr b="1" sz="1400"/>
          </a:p>
          <a:p>
            <a:pPr indent="0" lvl="0" marL="0" rtl="0" algn="l">
              <a:spcBef>
                <a:spcPts val="0"/>
              </a:spcBef>
              <a:spcAft>
                <a:spcPts val="0"/>
              </a:spcAft>
              <a:buClr>
                <a:srgbClr val="000000"/>
              </a:buClr>
              <a:buSzPts val="1100"/>
              <a:buFont typeface="Arial"/>
              <a:buNone/>
            </a:pPr>
            <a:r>
              <a:rPr lang="ca" sz="1400"/>
              <a:t>              Chirp Spread Spectrum was developed for radar applications. Chirp signals have constant amplitude and pass the whole bandwidth in a linear or non-linear way from one end to another end in a certain time. Chirp spread spectrum uses complete bandwidth to transmit signals. If the frequency changes from lowest to highest, it is call up-chirp and if the frequency changes from highest to lowest, we call it down-chirp.   Following is the example of linear up-chirp: </a:t>
            </a:r>
            <a:endParaRPr/>
          </a:p>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2" name="Shape 682"/>
        <p:cNvGrpSpPr/>
        <p:nvPr/>
      </p:nvGrpSpPr>
      <p:grpSpPr>
        <a:xfrm>
          <a:off x="0" y="0"/>
          <a:ext cx="0" cy="0"/>
          <a:chOff x="0" y="0"/>
          <a:chExt cx="0" cy="0"/>
        </a:xfrm>
      </p:grpSpPr>
      <p:sp>
        <p:nvSpPr>
          <p:cNvPr id="683" name="Google Shape;683;g4de814bb30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4de814bb30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ca" sz="1400"/>
              <a:t>LoRa uses three different bandwidth: 125kHz, 250kHz and 500kHz (125kHz is used here). LoRa symbols are modulated over a up-chirp of 125kHz bandwidth and different orthogonal (almost) spreading factors are used based on data rate requirement and channel conditions.  LoRa uses SF7 to SF12 spreading factors.  </a:t>
            </a:r>
            <a:endParaRPr sz="1400"/>
          </a:p>
          <a:p>
            <a:pPr indent="0" lvl="0" marL="0" rtl="0" algn="l">
              <a:spcBef>
                <a:spcPts val="0"/>
              </a:spcBef>
              <a:spcAft>
                <a:spcPts val="0"/>
              </a:spcAft>
              <a:buNone/>
            </a:pPr>
            <a:r>
              <a:rPr lang="ca" sz="1400"/>
              <a:t>Here is a spectrogram or different Spreading Factors: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g4de814bb30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4de814bb30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41ecd3c11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41ecd3c11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4de814bb30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4de814bb30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4f3c54fd68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4f3c54fd68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4f3c54fd68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4f3c54fd68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4f3c54fd68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4f3c54fd68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u="sng">
                <a:solidFill>
                  <a:schemeClr val="hlink"/>
                </a:solidFill>
                <a:hlinkClick r:id="rId2"/>
              </a:rPr>
              <a:t>https://en.wikipedia.org/wiki/Hata_model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de814bb30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de814bb30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1" name="Shape 781"/>
        <p:cNvGrpSpPr/>
        <p:nvPr/>
      </p:nvGrpSpPr>
      <p:grpSpPr>
        <a:xfrm>
          <a:off x="0" y="0"/>
          <a:ext cx="0" cy="0"/>
          <a:chOff x="0" y="0"/>
          <a:chExt cx="0" cy="0"/>
        </a:xfrm>
      </p:grpSpPr>
      <p:sp>
        <p:nvSpPr>
          <p:cNvPr id="782" name="Google Shape;782;g3db67e8619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3db67e8619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8" name="Shape 8"/>
        <p:cNvGrpSpPr/>
        <p:nvPr/>
      </p:nvGrpSpPr>
      <p:grpSpPr>
        <a:xfrm>
          <a:off x="0" y="0"/>
          <a:ext cx="0" cy="0"/>
          <a:chOff x="0" y="0"/>
          <a:chExt cx="0" cy="0"/>
        </a:xfrm>
      </p:grpSpPr>
      <p:sp>
        <p:nvSpPr>
          <p:cNvPr id="9" name="Google Shape;9;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rtl="0" algn="ctr">
              <a:spcBef>
                <a:spcPts val="0"/>
              </a:spcBef>
              <a:spcAft>
                <a:spcPts val="0"/>
              </a:spcAft>
              <a:buSzPts val="8000"/>
              <a:buNone/>
              <a:defRPr sz="80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p:txBody>
      </p:sp>
      <p:sp>
        <p:nvSpPr>
          <p:cNvPr id="11" name="Google Shape;11;p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chemeClr val="accent1"/>
              </a:buClr>
              <a:buSzPts val="2100"/>
              <a:buNone/>
              <a:defRPr b="1" sz="2100">
                <a:solidFill>
                  <a:schemeClr val="accent1"/>
                </a:solidFill>
              </a:defRPr>
            </a:lvl1pPr>
            <a:lvl2pPr lvl="1" rtl="0" algn="ctr">
              <a:lnSpc>
                <a:spcPct val="100000"/>
              </a:lnSpc>
              <a:spcBef>
                <a:spcPts val="0"/>
              </a:spcBef>
              <a:spcAft>
                <a:spcPts val="0"/>
              </a:spcAft>
              <a:buClr>
                <a:schemeClr val="accent1"/>
              </a:buClr>
              <a:buSzPts val="2100"/>
              <a:buNone/>
              <a:defRPr b="1" sz="2100">
                <a:solidFill>
                  <a:schemeClr val="accent1"/>
                </a:solidFill>
              </a:defRPr>
            </a:lvl2pPr>
            <a:lvl3pPr lvl="2" rtl="0" algn="ctr">
              <a:lnSpc>
                <a:spcPct val="100000"/>
              </a:lnSpc>
              <a:spcBef>
                <a:spcPts val="0"/>
              </a:spcBef>
              <a:spcAft>
                <a:spcPts val="0"/>
              </a:spcAft>
              <a:buClr>
                <a:schemeClr val="accent1"/>
              </a:buClr>
              <a:buSzPts val="2100"/>
              <a:buNone/>
              <a:defRPr b="1" sz="2100">
                <a:solidFill>
                  <a:schemeClr val="accent1"/>
                </a:solidFill>
              </a:defRPr>
            </a:lvl3pPr>
            <a:lvl4pPr lvl="3" rtl="0" algn="ctr">
              <a:lnSpc>
                <a:spcPct val="100000"/>
              </a:lnSpc>
              <a:spcBef>
                <a:spcPts val="0"/>
              </a:spcBef>
              <a:spcAft>
                <a:spcPts val="0"/>
              </a:spcAft>
              <a:buClr>
                <a:schemeClr val="accent1"/>
              </a:buClr>
              <a:buSzPts val="2100"/>
              <a:buNone/>
              <a:defRPr b="1" sz="2100">
                <a:solidFill>
                  <a:schemeClr val="accent1"/>
                </a:solidFill>
              </a:defRPr>
            </a:lvl4pPr>
            <a:lvl5pPr lvl="4" rtl="0" algn="ctr">
              <a:lnSpc>
                <a:spcPct val="100000"/>
              </a:lnSpc>
              <a:spcBef>
                <a:spcPts val="0"/>
              </a:spcBef>
              <a:spcAft>
                <a:spcPts val="0"/>
              </a:spcAft>
              <a:buClr>
                <a:schemeClr val="accent1"/>
              </a:buClr>
              <a:buSzPts val="2100"/>
              <a:buNone/>
              <a:defRPr b="1" sz="2100">
                <a:solidFill>
                  <a:schemeClr val="accent1"/>
                </a:solidFill>
              </a:defRPr>
            </a:lvl5pPr>
            <a:lvl6pPr lvl="5" rtl="0" algn="ctr">
              <a:lnSpc>
                <a:spcPct val="100000"/>
              </a:lnSpc>
              <a:spcBef>
                <a:spcPts val="0"/>
              </a:spcBef>
              <a:spcAft>
                <a:spcPts val="0"/>
              </a:spcAft>
              <a:buClr>
                <a:schemeClr val="accent1"/>
              </a:buClr>
              <a:buSzPts val="2100"/>
              <a:buNone/>
              <a:defRPr b="1" sz="2100">
                <a:solidFill>
                  <a:schemeClr val="accent1"/>
                </a:solidFill>
              </a:defRPr>
            </a:lvl6pPr>
            <a:lvl7pPr lvl="6" rtl="0" algn="ctr">
              <a:lnSpc>
                <a:spcPct val="100000"/>
              </a:lnSpc>
              <a:spcBef>
                <a:spcPts val="0"/>
              </a:spcBef>
              <a:spcAft>
                <a:spcPts val="0"/>
              </a:spcAft>
              <a:buClr>
                <a:schemeClr val="accent1"/>
              </a:buClr>
              <a:buSzPts val="2100"/>
              <a:buNone/>
              <a:defRPr b="1" sz="2100">
                <a:solidFill>
                  <a:schemeClr val="accent1"/>
                </a:solidFill>
              </a:defRPr>
            </a:lvl7pPr>
            <a:lvl8pPr lvl="7" rtl="0" algn="ctr">
              <a:lnSpc>
                <a:spcPct val="100000"/>
              </a:lnSpc>
              <a:spcBef>
                <a:spcPts val="0"/>
              </a:spcBef>
              <a:spcAft>
                <a:spcPts val="0"/>
              </a:spcAft>
              <a:buClr>
                <a:schemeClr val="accent1"/>
              </a:buClr>
              <a:buSzPts val="2100"/>
              <a:buNone/>
              <a:defRPr b="1" sz="2100">
                <a:solidFill>
                  <a:schemeClr val="accent1"/>
                </a:solidFill>
              </a:defRPr>
            </a:lvl8pPr>
            <a:lvl9pPr lvl="8" rtl="0"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pic>
        <p:nvPicPr>
          <p:cNvPr id="13" name="Google Shape;13;p2"/>
          <p:cNvPicPr preferRelativeResize="0"/>
          <p:nvPr/>
        </p:nvPicPr>
        <p:blipFill rotWithShape="1">
          <a:blip r:embed="rId2">
            <a:alphaModFix/>
          </a:blip>
          <a:srcRect b="0" l="0" r="0" t="0"/>
          <a:stretch/>
        </p:blipFill>
        <p:spPr>
          <a:xfrm>
            <a:off x="8001899" y="103250"/>
            <a:ext cx="1049700" cy="10254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rtl="0" algn="ctr">
              <a:spcBef>
                <a:spcPts val="0"/>
              </a:spcBef>
              <a:spcAft>
                <a:spcPts val="0"/>
              </a:spcAft>
              <a:buClr>
                <a:schemeClr val="lt1"/>
              </a:buClr>
              <a:buSzPts val="12000"/>
              <a:buNone/>
              <a:defRPr sz="12000">
                <a:solidFill>
                  <a:schemeClr val="lt1"/>
                </a:solidFill>
                <a:highlight>
                  <a:schemeClr val="accent1"/>
                </a:highlight>
              </a:defRPr>
            </a:lvl1pPr>
            <a:lvl2pPr lvl="1" rtl="0" algn="ctr">
              <a:spcBef>
                <a:spcPts val="0"/>
              </a:spcBef>
              <a:spcAft>
                <a:spcPts val="0"/>
              </a:spcAft>
              <a:buClr>
                <a:schemeClr val="lt1"/>
              </a:buClr>
              <a:buSzPts val="12000"/>
              <a:buNone/>
              <a:defRPr sz="12000">
                <a:solidFill>
                  <a:schemeClr val="lt1"/>
                </a:solidFill>
                <a:highlight>
                  <a:schemeClr val="accent1"/>
                </a:highlight>
              </a:defRPr>
            </a:lvl2pPr>
            <a:lvl3pPr lvl="2" rtl="0" algn="ctr">
              <a:spcBef>
                <a:spcPts val="0"/>
              </a:spcBef>
              <a:spcAft>
                <a:spcPts val="0"/>
              </a:spcAft>
              <a:buClr>
                <a:schemeClr val="lt1"/>
              </a:buClr>
              <a:buSzPts val="12000"/>
              <a:buNone/>
              <a:defRPr sz="12000">
                <a:solidFill>
                  <a:schemeClr val="lt1"/>
                </a:solidFill>
                <a:highlight>
                  <a:schemeClr val="accent1"/>
                </a:highlight>
              </a:defRPr>
            </a:lvl3pPr>
            <a:lvl4pPr lvl="3" rtl="0" algn="ctr">
              <a:spcBef>
                <a:spcPts val="0"/>
              </a:spcBef>
              <a:spcAft>
                <a:spcPts val="0"/>
              </a:spcAft>
              <a:buClr>
                <a:schemeClr val="lt1"/>
              </a:buClr>
              <a:buSzPts val="12000"/>
              <a:buNone/>
              <a:defRPr sz="12000">
                <a:solidFill>
                  <a:schemeClr val="lt1"/>
                </a:solidFill>
                <a:highlight>
                  <a:schemeClr val="accent1"/>
                </a:highlight>
              </a:defRPr>
            </a:lvl4pPr>
            <a:lvl5pPr lvl="4" rtl="0" algn="ctr">
              <a:spcBef>
                <a:spcPts val="0"/>
              </a:spcBef>
              <a:spcAft>
                <a:spcPts val="0"/>
              </a:spcAft>
              <a:buClr>
                <a:schemeClr val="lt1"/>
              </a:buClr>
              <a:buSzPts val="12000"/>
              <a:buNone/>
              <a:defRPr sz="12000">
                <a:solidFill>
                  <a:schemeClr val="lt1"/>
                </a:solidFill>
                <a:highlight>
                  <a:schemeClr val="accent1"/>
                </a:highlight>
              </a:defRPr>
            </a:lvl5pPr>
            <a:lvl6pPr lvl="5" rtl="0" algn="ctr">
              <a:spcBef>
                <a:spcPts val="0"/>
              </a:spcBef>
              <a:spcAft>
                <a:spcPts val="0"/>
              </a:spcAft>
              <a:buClr>
                <a:schemeClr val="lt1"/>
              </a:buClr>
              <a:buSzPts val="12000"/>
              <a:buNone/>
              <a:defRPr sz="12000">
                <a:solidFill>
                  <a:schemeClr val="lt1"/>
                </a:solidFill>
                <a:highlight>
                  <a:schemeClr val="accent1"/>
                </a:highlight>
              </a:defRPr>
            </a:lvl6pPr>
            <a:lvl7pPr lvl="6" rtl="0" algn="ctr">
              <a:spcBef>
                <a:spcPts val="0"/>
              </a:spcBef>
              <a:spcAft>
                <a:spcPts val="0"/>
              </a:spcAft>
              <a:buClr>
                <a:schemeClr val="lt1"/>
              </a:buClr>
              <a:buSzPts val="12000"/>
              <a:buNone/>
              <a:defRPr sz="12000">
                <a:solidFill>
                  <a:schemeClr val="lt1"/>
                </a:solidFill>
                <a:highlight>
                  <a:schemeClr val="accent1"/>
                </a:highlight>
              </a:defRPr>
            </a:lvl7pPr>
            <a:lvl8pPr lvl="7" rtl="0" algn="ctr">
              <a:spcBef>
                <a:spcPts val="0"/>
              </a:spcBef>
              <a:spcAft>
                <a:spcPts val="0"/>
              </a:spcAft>
              <a:buClr>
                <a:schemeClr val="lt1"/>
              </a:buClr>
              <a:buSzPts val="12000"/>
              <a:buNone/>
              <a:defRPr sz="12000">
                <a:solidFill>
                  <a:schemeClr val="lt1"/>
                </a:solidFill>
                <a:highlight>
                  <a:schemeClr val="accent1"/>
                </a:highlight>
              </a:defRPr>
            </a:lvl8pPr>
            <a:lvl9pPr lvl="8" rtl="0"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7" name="Google Shape;47;p11"/>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rtl="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rtl="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rtl="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rtl="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rtl="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rtl="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rtl="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rtl="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8" name="Google Shape;4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pic>
        <p:nvPicPr>
          <p:cNvPr id="20" name="Google Shape;20;p4"/>
          <p:cNvPicPr preferRelativeResize="0"/>
          <p:nvPr/>
        </p:nvPicPr>
        <p:blipFill rotWithShape="1">
          <a:blip r:embed="rId2">
            <a:alphaModFix/>
          </a:blip>
          <a:srcRect b="0" l="0" r="0" t="0"/>
          <a:stretch/>
        </p:blipFill>
        <p:spPr>
          <a:xfrm>
            <a:off x="8001899" y="103250"/>
            <a:ext cx="1049700" cy="10254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3000"/>
              <a:buNone/>
              <a:defRPr sz="3000">
                <a:highlight>
                  <a:schemeClr val="dk1"/>
                </a:highlight>
              </a:defRPr>
            </a:lvl1pPr>
            <a:lvl2pPr lvl="1" rtl="0">
              <a:spcBef>
                <a:spcPts val="0"/>
              </a:spcBef>
              <a:spcAft>
                <a:spcPts val="0"/>
              </a:spcAft>
              <a:buSzPts val="3000"/>
              <a:buNone/>
              <a:defRPr sz="3000">
                <a:highlight>
                  <a:schemeClr val="dk1"/>
                </a:highlight>
              </a:defRPr>
            </a:lvl2pPr>
            <a:lvl3pPr lvl="2" rtl="0">
              <a:spcBef>
                <a:spcPts val="0"/>
              </a:spcBef>
              <a:spcAft>
                <a:spcPts val="0"/>
              </a:spcAft>
              <a:buSzPts val="3000"/>
              <a:buNone/>
              <a:defRPr sz="3000">
                <a:highlight>
                  <a:schemeClr val="dk1"/>
                </a:highlight>
              </a:defRPr>
            </a:lvl3pPr>
            <a:lvl4pPr lvl="3" rtl="0">
              <a:spcBef>
                <a:spcPts val="0"/>
              </a:spcBef>
              <a:spcAft>
                <a:spcPts val="0"/>
              </a:spcAft>
              <a:buSzPts val="3000"/>
              <a:buNone/>
              <a:defRPr sz="3000">
                <a:highlight>
                  <a:schemeClr val="dk1"/>
                </a:highlight>
              </a:defRPr>
            </a:lvl4pPr>
            <a:lvl5pPr lvl="4" rtl="0">
              <a:spcBef>
                <a:spcPts val="0"/>
              </a:spcBef>
              <a:spcAft>
                <a:spcPts val="0"/>
              </a:spcAft>
              <a:buSzPts val="3000"/>
              <a:buNone/>
              <a:defRPr sz="3000">
                <a:highlight>
                  <a:schemeClr val="dk1"/>
                </a:highlight>
              </a:defRPr>
            </a:lvl5pPr>
            <a:lvl6pPr lvl="5" rtl="0">
              <a:spcBef>
                <a:spcPts val="0"/>
              </a:spcBef>
              <a:spcAft>
                <a:spcPts val="0"/>
              </a:spcAft>
              <a:buSzPts val="3000"/>
              <a:buNone/>
              <a:defRPr sz="3000">
                <a:highlight>
                  <a:schemeClr val="dk1"/>
                </a:highlight>
              </a:defRPr>
            </a:lvl6pPr>
            <a:lvl7pPr lvl="6" rtl="0">
              <a:spcBef>
                <a:spcPts val="0"/>
              </a:spcBef>
              <a:spcAft>
                <a:spcPts val="0"/>
              </a:spcAft>
              <a:buSzPts val="3000"/>
              <a:buNone/>
              <a:defRPr sz="3000">
                <a:highlight>
                  <a:schemeClr val="dk1"/>
                </a:highlight>
              </a:defRPr>
            </a:lvl7pPr>
            <a:lvl8pPr lvl="7" rtl="0">
              <a:spcBef>
                <a:spcPts val="0"/>
              </a:spcBef>
              <a:spcAft>
                <a:spcPts val="0"/>
              </a:spcAft>
              <a:buSzPts val="3000"/>
              <a:buNone/>
              <a:defRPr sz="3000">
                <a:highlight>
                  <a:schemeClr val="dk1"/>
                </a:highlight>
              </a:defRPr>
            </a:lvl8pPr>
            <a:lvl9pPr lvl="8" rtl="0">
              <a:spcBef>
                <a:spcPts val="0"/>
              </a:spcBef>
              <a:spcAft>
                <a:spcPts val="0"/>
              </a:spcAft>
              <a:buSzPts val="3000"/>
              <a:buNone/>
              <a:defRPr sz="3000">
                <a:highlight>
                  <a:schemeClr val="dk1"/>
                </a:highlight>
              </a:defRPr>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32" name="Shape 32"/>
        <p:cNvGrpSpPr/>
        <p:nvPr/>
      </p:nvGrpSpPr>
      <p:grpSpPr>
        <a:xfrm>
          <a:off x="0" y="0"/>
          <a:ext cx="0" cy="0"/>
          <a:chOff x="0" y="0"/>
          <a:chExt cx="0" cy="0"/>
        </a:xfrm>
      </p:grpSpPr>
      <p:sp>
        <p:nvSpPr>
          <p:cNvPr id="33" name="Google Shape;33;p8"/>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6000"/>
              <a:buNone/>
              <a:defRPr sz="6000">
                <a:solidFill>
                  <a:schemeClr val="lt1"/>
                </a:solidFill>
              </a:defRPr>
            </a:lvl1pPr>
            <a:lvl2pPr lvl="1" rtl="0">
              <a:spcBef>
                <a:spcPts val="0"/>
              </a:spcBef>
              <a:spcAft>
                <a:spcPts val="0"/>
              </a:spcAft>
              <a:buClr>
                <a:schemeClr val="lt1"/>
              </a:buClr>
              <a:buSzPts val="6000"/>
              <a:buNone/>
              <a:defRPr sz="6000">
                <a:solidFill>
                  <a:schemeClr val="lt1"/>
                </a:solidFill>
              </a:defRPr>
            </a:lvl2pPr>
            <a:lvl3pPr lvl="2" rtl="0">
              <a:spcBef>
                <a:spcPts val="0"/>
              </a:spcBef>
              <a:spcAft>
                <a:spcPts val="0"/>
              </a:spcAft>
              <a:buClr>
                <a:schemeClr val="lt1"/>
              </a:buClr>
              <a:buSzPts val="6000"/>
              <a:buNone/>
              <a:defRPr sz="6000">
                <a:solidFill>
                  <a:schemeClr val="lt1"/>
                </a:solidFill>
              </a:defRPr>
            </a:lvl3pPr>
            <a:lvl4pPr lvl="3" rtl="0">
              <a:spcBef>
                <a:spcPts val="0"/>
              </a:spcBef>
              <a:spcAft>
                <a:spcPts val="0"/>
              </a:spcAft>
              <a:buClr>
                <a:schemeClr val="lt1"/>
              </a:buClr>
              <a:buSzPts val="6000"/>
              <a:buNone/>
              <a:defRPr sz="6000">
                <a:solidFill>
                  <a:schemeClr val="lt1"/>
                </a:solidFill>
              </a:defRPr>
            </a:lvl4pPr>
            <a:lvl5pPr lvl="4" rtl="0">
              <a:spcBef>
                <a:spcPts val="0"/>
              </a:spcBef>
              <a:spcAft>
                <a:spcPts val="0"/>
              </a:spcAft>
              <a:buClr>
                <a:schemeClr val="lt1"/>
              </a:buClr>
              <a:buSzPts val="6000"/>
              <a:buNone/>
              <a:defRPr sz="6000">
                <a:solidFill>
                  <a:schemeClr val="lt1"/>
                </a:solidFill>
              </a:defRPr>
            </a:lvl5pPr>
            <a:lvl6pPr lvl="5" rtl="0">
              <a:spcBef>
                <a:spcPts val="0"/>
              </a:spcBef>
              <a:spcAft>
                <a:spcPts val="0"/>
              </a:spcAft>
              <a:buClr>
                <a:schemeClr val="lt1"/>
              </a:buClr>
              <a:buSzPts val="6000"/>
              <a:buNone/>
              <a:defRPr sz="6000">
                <a:solidFill>
                  <a:schemeClr val="lt1"/>
                </a:solidFill>
              </a:defRPr>
            </a:lvl6pPr>
            <a:lvl7pPr lvl="6" rtl="0">
              <a:spcBef>
                <a:spcPts val="0"/>
              </a:spcBef>
              <a:spcAft>
                <a:spcPts val="0"/>
              </a:spcAft>
              <a:buClr>
                <a:schemeClr val="lt1"/>
              </a:buClr>
              <a:buSzPts val="6000"/>
              <a:buNone/>
              <a:defRPr sz="6000">
                <a:solidFill>
                  <a:schemeClr val="lt1"/>
                </a:solidFill>
              </a:defRPr>
            </a:lvl7pPr>
            <a:lvl8pPr lvl="7" rtl="0">
              <a:spcBef>
                <a:spcPts val="0"/>
              </a:spcBef>
              <a:spcAft>
                <a:spcPts val="0"/>
              </a:spcAft>
              <a:buClr>
                <a:schemeClr val="lt1"/>
              </a:buClr>
              <a:buSzPts val="6000"/>
              <a:buNone/>
              <a:defRPr sz="6000">
                <a:solidFill>
                  <a:schemeClr val="lt1"/>
                </a:solidFill>
              </a:defRPr>
            </a:lvl8pPr>
            <a:lvl9pPr lvl="8" rtl="0">
              <a:spcBef>
                <a:spcPts val="0"/>
              </a:spcBef>
              <a:spcAft>
                <a:spcPts val="0"/>
              </a:spcAft>
              <a:buClr>
                <a:schemeClr val="lt1"/>
              </a:buClr>
              <a:buSzPts val="6000"/>
              <a:buNone/>
              <a:defRPr sz="6000">
                <a:solidFill>
                  <a:schemeClr val="lt1"/>
                </a:solidFill>
              </a:defRPr>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 name="Google Shape;37;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8" name="Google Shape;38;p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39" name="Google Shape;39;p9"/>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1800"/>
              <a:buNon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40" name="Google Shape;4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accent1"/>
              </a:buClr>
              <a:buSzPts val="1800"/>
              <a:buChar char="●"/>
              <a:defRPr>
                <a:solidFill>
                  <a:schemeClr val="accent1"/>
                </a:solidFill>
                <a:highlight>
                  <a:schemeClr val="lt1"/>
                </a:highlight>
              </a:defRPr>
            </a:lvl1pPr>
            <a:lvl2pPr indent="-317500" lvl="1" marL="914400" rtl="0">
              <a:spcBef>
                <a:spcPts val="1600"/>
              </a:spcBef>
              <a:spcAft>
                <a:spcPts val="0"/>
              </a:spcAft>
              <a:buClr>
                <a:schemeClr val="accent1"/>
              </a:buClr>
              <a:buSzPts val="1400"/>
              <a:buChar char="○"/>
              <a:defRPr>
                <a:solidFill>
                  <a:schemeClr val="accent1"/>
                </a:solidFill>
                <a:highlight>
                  <a:schemeClr val="lt1"/>
                </a:highlight>
              </a:defRPr>
            </a:lvl2pPr>
            <a:lvl3pPr indent="-317500" lvl="2" marL="1371600" rtl="0">
              <a:spcBef>
                <a:spcPts val="1600"/>
              </a:spcBef>
              <a:spcAft>
                <a:spcPts val="0"/>
              </a:spcAft>
              <a:buClr>
                <a:schemeClr val="accent1"/>
              </a:buClr>
              <a:buSzPts val="1400"/>
              <a:buChar char="■"/>
              <a:defRPr>
                <a:solidFill>
                  <a:schemeClr val="accent1"/>
                </a:solidFill>
                <a:highlight>
                  <a:schemeClr val="lt1"/>
                </a:highlight>
              </a:defRPr>
            </a:lvl3pPr>
            <a:lvl4pPr indent="-317500" lvl="3" marL="1828800" rtl="0">
              <a:spcBef>
                <a:spcPts val="1600"/>
              </a:spcBef>
              <a:spcAft>
                <a:spcPts val="0"/>
              </a:spcAft>
              <a:buClr>
                <a:schemeClr val="accent1"/>
              </a:buClr>
              <a:buSzPts val="1400"/>
              <a:buChar char="●"/>
              <a:defRPr>
                <a:solidFill>
                  <a:schemeClr val="accent1"/>
                </a:solidFill>
                <a:highlight>
                  <a:schemeClr val="lt1"/>
                </a:highlight>
              </a:defRPr>
            </a:lvl4pPr>
            <a:lvl5pPr indent="-317500" lvl="4" marL="2286000" rtl="0">
              <a:spcBef>
                <a:spcPts val="1600"/>
              </a:spcBef>
              <a:spcAft>
                <a:spcPts val="0"/>
              </a:spcAft>
              <a:buClr>
                <a:schemeClr val="accent1"/>
              </a:buClr>
              <a:buSzPts val="1400"/>
              <a:buChar char="○"/>
              <a:defRPr>
                <a:solidFill>
                  <a:schemeClr val="accent1"/>
                </a:solidFill>
                <a:highlight>
                  <a:schemeClr val="lt1"/>
                </a:highlight>
              </a:defRPr>
            </a:lvl5pPr>
            <a:lvl6pPr indent="-317500" lvl="5" marL="2743200" rtl="0">
              <a:spcBef>
                <a:spcPts val="1600"/>
              </a:spcBef>
              <a:spcAft>
                <a:spcPts val="0"/>
              </a:spcAft>
              <a:buClr>
                <a:schemeClr val="accent1"/>
              </a:buClr>
              <a:buSzPts val="1400"/>
              <a:buChar char="■"/>
              <a:defRPr>
                <a:solidFill>
                  <a:schemeClr val="accent1"/>
                </a:solidFill>
                <a:highlight>
                  <a:schemeClr val="lt1"/>
                </a:highlight>
              </a:defRPr>
            </a:lvl6pPr>
            <a:lvl7pPr indent="-317500" lvl="6" marL="3200400" rtl="0">
              <a:spcBef>
                <a:spcPts val="1600"/>
              </a:spcBef>
              <a:spcAft>
                <a:spcPts val="0"/>
              </a:spcAft>
              <a:buClr>
                <a:schemeClr val="accent1"/>
              </a:buClr>
              <a:buSzPts val="1400"/>
              <a:buChar char="●"/>
              <a:defRPr>
                <a:solidFill>
                  <a:schemeClr val="accent1"/>
                </a:solidFill>
                <a:highlight>
                  <a:schemeClr val="lt1"/>
                </a:highlight>
              </a:defRPr>
            </a:lvl7pPr>
            <a:lvl8pPr indent="-317500" lvl="7" marL="3657600" rtl="0">
              <a:spcBef>
                <a:spcPts val="1600"/>
              </a:spcBef>
              <a:spcAft>
                <a:spcPts val="0"/>
              </a:spcAft>
              <a:buClr>
                <a:schemeClr val="accent1"/>
              </a:buClr>
              <a:buSzPts val="1400"/>
              <a:buChar char="○"/>
              <a:defRPr>
                <a:solidFill>
                  <a:schemeClr val="accent1"/>
                </a:solidFill>
                <a:highlight>
                  <a:schemeClr val="lt1"/>
                </a:highlight>
              </a:defRPr>
            </a:lvl8pPr>
            <a:lvl9pPr indent="-317500" lvl="8" marL="4114800" rtl="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1" name="Google Shape;41;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4" name="Google Shape;4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rt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qsl.net/co8tw/Coax_Calculator.htm" TargetMode="External"/><Relationship Id="rId4" Type="http://schemas.openxmlformats.org/officeDocument/2006/relationships/image" Target="../media/image11.png"/><Relationship Id="rId5" Type="http://schemas.openxmlformats.org/officeDocument/2006/relationships/image" Target="../media/image79.png"/><Relationship Id="rId6" Type="http://schemas.openxmlformats.org/officeDocument/2006/relationships/image" Target="../media/image3.png"/><Relationship Id="rId7"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jpg"/><Relationship Id="rId4"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18.jpg"/><Relationship Id="rId7" Type="http://schemas.openxmlformats.org/officeDocument/2006/relationships/image" Target="../media/image6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6.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drive.google.com/open?id=1gNS4OhR98igc9otCn4WMBEtd9bcIHnF7WnCJW2sFXeA"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1.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7.png"/><Relationship Id="rId4" Type="http://schemas.openxmlformats.org/officeDocument/2006/relationships/image" Target="../media/image35.jpg"/><Relationship Id="rId5" Type="http://schemas.openxmlformats.org/officeDocument/2006/relationships/image" Target="../media/image119.png"/><Relationship Id="rId6" Type="http://schemas.openxmlformats.org/officeDocument/2006/relationships/image" Target="../media/image29.jpg"/><Relationship Id="rId7"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0.gif"/><Relationship Id="rId4" Type="http://schemas.openxmlformats.org/officeDocument/2006/relationships/image" Target="../media/image113.png"/><Relationship Id="rId5"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3.png"/><Relationship Id="rId4" Type="http://schemas.openxmlformats.org/officeDocument/2006/relationships/image" Target="../media/image92.jpg"/><Relationship Id="rId5" Type="http://schemas.openxmlformats.org/officeDocument/2006/relationships/image" Target="../media/image38.jpg"/><Relationship Id="rId6" Type="http://schemas.openxmlformats.org/officeDocument/2006/relationships/image" Target="../media/image106.png"/><Relationship Id="rId7"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jpg"/><Relationship Id="rId4" Type="http://schemas.openxmlformats.org/officeDocument/2006/relationships/image" Target="../media/image39.jpg"/><Relationship Id="rId5"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45.jpg"/><Relationship Id="rId5" Type="http://schemas.openxmlformats.org/officeDocument/2006/relationships/image" Target="../media/image43.png"/><Relationship Id="rId6" Type="http://schemas.openxmlformats.org/officeDocument/2006/relationships/image" Target="../media/image47.jpg"/><Relationship Id="rId7"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5.jpg"/><Relationship Id="rId4" Type="http://schemas.openxmlformats.org/officeDocument/2006/relationships/image" Target="../media/image37.jpg"/><Relationship Id="rId5" Type="http://schemas.openxmlformats.org/officeDocument/2006/relationships/image" Target="../media/image41.jpg"/><Relationship Id="rId6" Type="http://schemas.openxmlformats.org/officeDocument/2006/relationships/image" Target="../media/image46.jpg"/><Relationship Id="rId7"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aliexpress.com/store/product/Glass-Fiber-Antenna-Gain-6dbi-Transmission-range-is-further-LoRa-Gateway-Antenna-with-433-470-868/2805180_32852314761.html" TargetMode="External"/><Relationship Id="rId4" Type="http://schemas.openxmlformats.org/officeDocument/2006/relationships/image" Target="../media/image49.png"/><Relationship Id="rId5" Type="http://schemas.openxmlformats.org/officeDocument/2006/relationships/image" Target="../media/image52.png"/><Relationship Id="rId6"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www.sirioantenne.it/images/pdf/manuals/id-402_11-11-2009_gp-868_c.pdf" TargetMode="External"/><Relationship Id="rId4" Type="http://schemas.openxmlformats.org/officeDocument/2006/relationships/image" Target="../media/image48.png"/><Relationship Id="rId5"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kathreinusa.com/wp-content/uploads/2017/03/CA5-FM-CP.pdf" TargetMode="External"/><Relationship Id="rId4" Type="http://schemas.openxmlformats.org/officeDocument/2006/relationships/image" Target="../media/image114.png"/><Relationship Id="rId5" Type="http://schemas.openxmlformats.org/officeDocument/2006/relationships/image" Target="../media/image102.png"/><Relationship Id="rId6" Type="http://schemas.openxmlformats.org/officeDocument/2006/relationships/image" Target="../media/image10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www.ead-ltd.com/products/169-433-868-915-antennas/srw169-169-mhz-quarter-wave-whip-antenna" TargetMode="External"/><Relationship Id="rId4" Type="http://schemas.openxmlformats.org/officeDocument/2006/relationships/image" Target="../media/image53.jpg"/><Relationship Id="rId5"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ead-ltd.com/products/169-433-868-915-antennas/h169-sma-169-mhz-helical-antenna" TargetMode="External"/><Relationship Id="rId4" Type="http://schemas.openxmlformats.org/officeDocument/2006/relationships/image" Target="../media/image55.png"/><Relationship Id="rId5" Type="http://schemas.openxmlformats.org/officeDocument/2006/relationships/image" Target="../media/image64.png"/><Relationship Id="rId6" Type="http://schemas.openxmlformats.org/officeDocument/2006/relationships/image" Target="../media/image5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www.cobham.com/media/99333/COM242%20Final.pdf" TargetMode="External"/><Relationship Id="rId4" Type="http://schemas.openxmlformats.org/officeDocument/2006/relationships/image" Target="../media/image65.png"/><Relationship Id="rId5"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s://www.ead-ltd.com/products/lte-4g-antennas/l-flex-4g-lte-multiband-flexible-pcb-antenna" TargetMode="External"/><Relationship Id="rId4" Type="http://schemas.openxmlformats.org/officeDocument/2006/relationships/image" Target="../media/image71.png"/><Relationship Id="rId5"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ww.ead-ltd.com/products/gps-gnss-antennas/gps560-gps-glonass-mobile-magnetic-antenna" TargetMode="External"/><Relationship Id="rId4" Type="http://schemas.openxmlformats.org/officeDocument/2006/relationships/image" Target="../media/image69.jpg"/><Relationship Id="rId5" Type="http://schemas.openxmlformats.org/officeDocument/2006/relationships/image" Target="../media/image6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www.qsl.net/4nec2/" TargetMode="Externa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10.jpg"/><Relationship Id="rId4" Type="http://schemas.openxmlformats.org/officeDocument/2006/relationships/image" Target="../media/image12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rfexplorer.com/" TargetMode="External"/><Relationship Id="rId4" Type="http://schemas.openxmlformats.org/officeDocument/2006/relationships/image" Target="../media/image108.jpg"/><Relationship Id="rId5"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gqrx.dk/" TargetMode="External"/><Relationship Id="rId4" Type="http://schemas.openxmlformats.org/officeDocument/2006/relationships/image" Target="../media/image67.png"/><Relationship Id="rId5" Type="http://schemas.openxmlformats.org/officeDocument/2006/relationships/image" Target="../media/image7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2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8.png"/><Relationship Id="rId4" Type="http://schemas.openxmlformats.org/officeDocument/2006/relationships/image" Target="../media/image75.png"/><Relationship Id="rId5" Type="http://schemas.openxmlformats.org/officeDocument/2006/relationships/image" Target="../media/image82.png"/><Relationship Id="rId6"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2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83.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8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9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94.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93.jpg"/><Relationship Id="rId4" Type="http://schemas.openxmlformats.org/officeDocument/2006/relationships/image" Target="../media/image95.png"/><Relationship Id="rId5" Type="http://schemas.openxmlformats.org/officeDocument/2006/relationships/image" Target="../media/image99.png"/><Relationship Id="rId6" Type="http://schemas.openxmlformats.org/officeDocument/2006/relationships/image" Target="../media/image80.png"/><Relationship Id="rId7" Type="http://schemas.openxmlformats.org/officeDocument/2006/relationships/image" Target="../media/image90.png"/><Relationship Id="rId8" Type="http://schemas.openxmlformats.org/officeDocument/2006/relationships/image" Target="../media/image1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01.png"/><Relationship Id="rId4" Type="http://schemas.openxmlformats.org/officeDocument/2006/relationships/image" Target="../media/image98.png"/><Relationship Id="rId5" Type="http://schemas.openxmlformats.org/officeDocument/2006/relationships/image" Target="../media/image97.png"/><Relationship Id="rId6" Type="http://schemas.openxmlformats.org/officeDocument/2006/relationships/image" Target="../media/image117.png"/><Relationship Id="rId7" Type="http://schemas.openxmlformats.org/officeDocument/2006/relationships/image" Target="../media/image10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03.png"/><Relationship Id="rId4" Type="http://schemas.openxmlformats.org/officeDocument/2006/relationships/hyperlink" Target="http://www.sghoslya.com/p/lora-is-chirp-spread-spectrum.html"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00.png"/><Relationship Id="rId4" Type="http://schemas.openxmlformats.org/officeDocument/2006/relationships/image" Target="../media/image10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1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12.png"/><Relationship Id="rId4" Type="http://schemas.openxmlformats.org/officeDocument/2006/relationships/image" Target="../media/image1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1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 name="Shape 54"/>
        <p:cNvGrpSpPr/>
        <p:nvPr/>
      </p:nvGrpSpPr>
      <p:grpSpPr>
        <a:xfrm>
          <a:off x="0" y="0"/>
          <a:ext cx="0" cy="0"/>
          <a:chOff x="0" y="0"/>
          <a:chExt cx="0" cy="0"/>
        </a:xfrm>
      </p:grpSpPr>
      <p:sp>
        <p:nvSpPr>
          <p:cNvPr id="55" name="Google Shape;55;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ca"/>
              <a:t>The Things Network</a:t>
            </a:r>
            <a:r>
              <a:rPr lang="ca" sz="2400"/>
              <a:t>.cat</a:t>
            </a:r>
            <a:br>
              <a:rPr lang="ca" sz="2400"/>
            </a:br>
            <a:r>
              <a:rPr lang="ca" sz="2400"/>
              <a:t>TALLER AVANÇAT</a:t>
            </a:r>
            <a:endParaRPr sz="2400"/>
          </a:p>
        </p:txBody>
      </p:sp>
      <p:sp>
        <p:nvSpPr>
          <p:cNvPr id="56" name="Google Shape;56;p13"/>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ca"/>
              <a:t>Xarxa comunitària per l’Internet de les Coses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Ample de banda</a:t>
            </a:r>
            <a:endParaRPr/>
          </a:p>
        </p:txBody>
      </p:sp>
      <p:sp>
        <p:nvSpPr>
          <p:cNvPr id="113" name="Google Shape;113;p22"/>
          <p:cNvSpPr txBox="1"/>
          <p:nvPr>
            <p:ph idx="1" type="body"/>
          </p:nvPr>
        </p:nvSpPr>
        <p:spPr>
          <a:xfrm>
            <a:off x="311700" y="1228675"/>
            <a:ext cx="48522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Una antena, tot i potser tenir una única freqüència de ressonància, presentarà una certa sensibilitat a freqüències properes. </a:t>
            </a:r>
            <a:br>
              <a:rPr lang="ca" sz="1200"/>
            </a:br>
            <a:br>
              <a:rPr lang="ca" sz="1200"/>
            </a:br>
            <a:r>
              <a:rPr lang="ca" sz="1200"/>
              <a:t>Diem </a:t>
            </a:r>
            <a:r>
              <a:rPr b="1" lang="ca" sz="1200"/>
              <a:t>ample de banda</a:t>
            </a:r>
            <a:r>
              <a:rPr lang="ca" sz="1200"/>
              <a:t> al rang de freqüències per les quals la potència emesa o rebuda està per sobre de -3dB respecte el màxim.</a:t>
            </a:r>
            <a:endParaRPr sz="1200"/>
          </a:p>
          <a:p>
            <a:pPr indent="0" lvl="0" marL="0" rtl="0" algn="l">
              <a:spcBef>
                <a:spcPts val="1600"/>
              </a:spcBef>
              <a:spcAft>
                <a:spcPts val="1600"/>
              </a:spcAft>
              <a:buNone/>
            </a:pPr>
            <a:r>
              <a:rPr lang="ca" sz="1200"/>
              <a:t>Determinades antenes multi-banda (logarítmiques) fan servir amples de banda sobreposat per produir un gran ample de banda.</a:t>
            </a:r>
            <a:endParaRPr sz="1200"/>
          </a:p>
        </p:txBody>
      </p:sp>
      <p:pic>
        <p:nvPicPr>
          <p:cNvPr id="114" name="Google Shape;114;p22"/>
          <p:cNvPicPr preferRelativeResize="0"/>
          <p:nvPr/>
        </p:nvPicPr>
        <p:blipFill>
          <a:blip r:embed="rId3">
            <a:alphaModFix/>
          </a:blip>
          <a:stretch>
            <a:fillRect/>
          </a:stretch>
        </p:blipFill>
        <p:spPr>
          <a:xfrm>
            <a:off x="5383825" y="1336675"/>
            <a:ext cx="3295650" cy="3124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Guany de l’antena</a:t>
            </a:r>
            <a:endParaRPr/>
          </a:p>
        </p:txBody>
      </p:sp>
      <p:sp>
        <p:nvSpPr>
          <p:cNvPr id="120" name="Google Shape;120;p2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Una antena perfecte radiarà tota la potència d’entrada segons un patró de radiació característic, més o menys direccional, amb un feix més o meny ample, etc. Anomenem guany a la </a:t>
            </a:r>
            <a:r>
              <a:rPr b="1" lang="ca" sz="1200"/>
              <a:t>ratio (en dB) de potència en la direcció de màxima radiació respecte una referència</a:t>
            </a:r>
            <a:r>
              <a:rPr lang="ca" sz="1200"/>
              <a:t> (isotròpica o dipol). Per tant, no és que emeti més potència, si no que la emet “focalitzada”. </a:t>
            </a:r>
            <a:endParaRPr sz="1200"/>
          </a:p>
          <a:p>
            <a:pPr indent="0" lvl="0" marL="0" rtl="0" algn="l">
              <a:spcBef>
                <a:spcPts val="1600"/>
              </a:spcBef>
              <a:spcAft>
                <a:spcPts val="1600"/>
              </a:spcAft>
              <a:buNone/>
            </a:pPr>
            <a:r>
              <a:rPr lang="ca" sz="1200"/>
              <a:t>“Una antena no té guany i els reis són els pares”. Fernando Manso.</a:t>
            </a:r>
            <a:endParaRPr sz="1200"/>
          </a:p>
        </p:txBody>
      </p:sp>
      <p:pic>
        <p:nvPicPr>
          <p:cNvPr id="121" name="Google Shape;121;p23"/>
          <p:cNvPicPr preferRelativeResize="0"/>
          <p:nvPr/>
        </p:nvPicPr>
        <p:blipFill rotWithShape="1">
          <a:blip r:embed="rId3">
            <a:alphaModFix/>
          </a:blip>
          <a:srcRect b="12641" l="0" r="0" t="10835"/>
          <a:stretch/>
        </p:blipFill>
        <p:spPr>
          <a:xfrm>
            <a:off x="2204038" y="2969225"/>
            <a:ext cx="4735925" cy="1868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Direccionalitat</a:t>
            </a:r>
            <a:endParaRPr/>
          </a:p>
        </p:txBody>
      </p:sp>
      <p:sp>
        <p:nvSpPr>
          <p:cNvPr id="127" name="Google Shape;127;p24"/>
          <p:cNvSpPr txBox="1"/>
          <p:nvPr>
            <p:ph idx="1" type="body"/>
          </p:nvPr>
        </p:nvSpPr>
        <p:spPr>
          <a:xfrm>
            <a:off x="311700" y="1228675"/>
            <a:ext cx="27963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El </a:t>
            </a:r>
            <a:r>
              <a:rPr b="1" lang="ca" sz="1200"/>
              <a:t>guany</a:t>
            </a:r>
            <a:r>
              <a:rPr lang="ca" sz="1200"/>
              <a:t> de l’antena normalment va associat a la </a:t>
            </a:r>
            <a:r>
              <a:rPr b="1" lang="ca" sz="1200"/>
              <a:t>direccionalitat</a:t>
            </a:r>
            <a:r>
              <a:rPr lang="ca" sz="1200"/>
              <a:t>. A major direccionalitat (menys “omni”) més guany en aquella direcció, però més pèrdua en la resta de direccions.</a:t>
            </a:r>
            <a:endParaRPr sz="1200"/>
          </a:p>
          <a:p>
            <a:pPr indent="0" lvl="0" marL="0" rtl="0" algn="l">
              <a:spcBef>
                <a:spcPts val="1600"/>
              </a:spcBef>
              <a:spcAft>
                <a:spcPts val="1600"/>
              </a:spcAft>
              <a:buNone/>
            </a:pPr>
            <a:r>
              <a:rPr lang="ca" sz="1200"/>
              <a:t>Les antenes direccionals són bones per fer radio-enllaços, però no per oferir un servei de gran cobertura.</a:t>
            </a:r>
            <a:endParaRPr sz="1200"/>
          </a:p>
        </p:txBody>
      </p:sp>
      <p:pic>
        <p:nvPicPr>
          <p:cNvPr id="128" name="Google Shape;128;p24"/>
          <p:cNvPicPr preferRelativeResize="0"/>
          <p:nvPr/>
        </p:nvPicPr>
        <p:blipFill rotWithShape="1">
          <a:blip r:embed="rId3">
            <a:alphaModFix/>
          </a:blip>
          <a:srcRect b="23813" l="0" r="0" t="13682"/>
          <a:stretch/>
        </p:blipFill>
        <p:spPr>
          <a:xfrm>
            <a:off x="3249950" y="747400"/>
            <a:ext cx="5582349" cy="2065550"/>
          </a:xfrm>
          <a:prstGeom prst="rect">
            <a:avLst/>
          </a:prstGeom>
          <a:noFill/>
          <a:ln>
            <a:noFill/>
          </a:ln>
        </p:spPr>
      </p:pic>
      <p:pic>
        <p:nvPicPr>
          <p:cNvPr id="129" name="Google Shape;129;p24"/>
          <p:cNvPicPr preferRelativeResize="0"/>
          <p:nvPr/>
        </p:nvPicPr>
        <p:blipFill>
          <a:blip r:embed="rId4">
            <a:alphaModFix/>
          </a:blip>
          <a:stretch>
            <a:fillRect/>
          </a:stretch>
        </p:blipFill>
        <p:spPr>
          <a:xfrm>
            <a:off x="4613128" y="2999250"/>
            <a:ext cx="2856000" cy="1532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relacion davant-darrera (F/B)</a:t>
            </a:r>
            <a:endParaRPr/>
          </a:p>
        </p:txBody>
      </p:sp>
      <p:sp>
        <p:nvSpPr>
          <p:cNvPr id="135" name="Google Shape;135;p25"/>
          <p:cNvSpPr txBox="1"/>
          <p:nvPr>
            <p:ph idx="1" type="body"/>
          </p:nvPr>
        </p:nvSpPr>
        <p:spPr>
          <a:xfrm>
            <a:off x="311700" y="1228675"/>
            <a:ext cx="41388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Una altra manera de “mesurar” la direccionalitat d’una antena és calculant la ratio entre el guany en la direcció principal i en la oposada a la principal.</a:t>
            </a:r>
            <a:endParaRPr sz="1200"/>
          </a:p>
          <a:p>
            <a:pPr indent="0" lvl="0" marL="0" rtl="0" algn="l">
              <a:spcBef>
                <a:spcPts val="1600"/>
              </a:spcBef>
              <a:spcAft>
                <a:spcPts val="0"/>
              </a:spcAft>
              <a:buNone/>
            </a:pPr>
            <a:r>
              <a:rPr lang="ca" sz="1200"/>
              <a:t>Per una antena omnidireccional aquesta relació és 0dB.</a:t>
            </a:r>
            <a:endParaRPr sz="1200"/>
          </a:p>
          <a:p>
            <a:pPr indent="0" lvl="0" marL="0" rtl="0" algn="l">
              <a:spcBef>
                <a:spcPts val="1600"/>
              </a:spcBef>
              <a:spcAft>
                <a:spcPts val="0"/>
              </a:spcAft>
              <a:buNone/>
            </a:pPr>
            <a:r>
              <a:rPr lang="ca" sz="1200"/>
              <a:t>Una Yagi amb un lòbul frontal de 12dBi i un cap enrera de -2dBi aquesta relació és de:</a:t>
            </a:r>
            <a:endParaRPr sz="1200"/>
          </a:p>
          <a:p>
            <a:pPr indent="0" lvl="0" marL="0" rtl="0" algn="ctr">
              <a:spcBef>
                <a:spcPts val="1600"/>
              </a:spcBef>
              <a:spcAft>
                <a:spcPts val="1600"/>
              </a:spcAft>
              <a:buNone/>
            </a:pPr>
            <a:r>
              <a:rPr lang="ca" sz="1200"/>
              <a:t>F/B = 12 - (-2) = 14dB</a:t>
            </a:r>
            <a:endParaRPr sz="1200"/>
          </a:p>
        </p:txBody>
      </p:sp>
      <p:pic>
        <p:nvPicPr>
          <p:cNvPr id="136" name="Google Shape;136;p25"/>
          <p:cNvPicPr preferRelativeResize="0"/>
          <p:nvPr/>
        </p:nvPicPr>
        <p:blipFill>
          <a:blip r:embed="rId3">
            <a:alphaModFix/>
          </a:blip>
          <a:stretch>
            <a:fillRect/>
          </a:stretch>
        </p:blipFill>
        <p:spPr>
          <a:xfrm>
            <a:off x="4612023" y="1724763"/>
            <a:ext cx="4017176" cy="2348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Ample del feix (beam width)</a:t>
            </a:r>
            <a:endParaRPr/>
          </a:p>
        </p:txBody>
      </p:sp>
      <p:sp>
        <p:nvSpPr>
          <p:cNvPr id="142" name="Google Shape;142;p26"/>
          <p:cNvSpPr txBox="1"/>
          <p:nvPr>
            <p:ph idx="1" type="body"/>
          </p:nvPr>
        </p:nvSpPr>
        <p:spPr>
          <a:xfrm>
            <a:off x="311700" y="1228675"/>
            <a:ext cx="3798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Per una antena direccional, l’ample del feix es mesura sobre el lòbul principal, com aquell angle que cobreix l’ample de banda del feix (tots els punts a -3dB del màxim).</a:t>
            </a:r>
            <a:endParaRPr sz="1200"/>
          </a:p>
          <a:p>
            <a:pPr indent="0" lvl="0" marL="0" rtl="0" algn="l">
              <a:spcBef>
                <a:spcPts val="1600"/>
              </a:spcBef>
              <a:spcAft>
                <a:spcPts val="1600"/>
              </a:spcAft>
              <a:buNone/>
            </a:pPr>
            <a:r>
              <a:rPr lang="ca" sz="1200"/>
              <a:t>Una antena molt direccional tindrà un ample de feix petit. Una antena </a:t>
            </a:r>
            <a:r>
              <a:rPr lang="ca" sz="1200"/>
              <a:t>isotrópica</a:t>
            </a:r>
            <a:r>
              <a:rPr lang="ca" sz="1200"/>
              <a:t> (ideal) tindrà un ample de feix de 360º, igual que un dipol en el pla normal a l’antena.</a:t>
            </a:r>
            <a:endParaRPr sz="1200"/>
          </a:p>
        </p:txBody>
      </p:sp>
      <p:pic>
        <p:nvPicPr>
          <p:cNvPr id="143" name="Google Shape;143;p26"/>
          <p:cNvPicPr preferRelativeResize="0"/>
          <p:nvPr/>
        </p:nvPicPr>
        <p:blipFill>
          <a:blip r:embed="rId3">
            <a:alphaModFix/>
          </a:blip>
          <a:stretch>
            <a:fillRect/>
          </a:stretch>
        </p:blipFill>
        <p:spPr>
          <a:xfrm>
            <a:off x="4348550" y="1458624"/>
            <a:ext cx="4369526" cy="2880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Impedància</a:t>
            </a:r>
            <a:endParaRPr/>
          </a:p>
        </p:txBody>
      </p:sp>
      <p:sp>
        <p:nvSpPr>
          <p:cNvPr id="149" name="Google Shape;149;p2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És la resistència (en alterna) de l’antena i ha de ser igual a la dels diferents elements que formen part del </a:t>
            </a:r>
            <a:r>
              <a:rPr b="1" lang="ca" sz="1200"/>
              <a:t>circuit de transmissió del senyal</a:t>
            </a:r>
            <a:r>
              <a:rPr lang="ca" sz="1200"/>
              <a:t>.</a:t>
            </a:r>
            <a:endParaRPr sz="1200"/>
          </a:p>
          <a:p>
            <a:pPr indent="0" lvl="0" marL="0" rtl="0" algn="l">
              <a:spcBef>
                <a:spcPts val="1600"/>
              </a:spcBef>
              <a:spcAft>
                <a:spcPts val="0"/>
              </a:spcAft>
              <a:buClr>
                <a:srgbClr val="000000"/>
              </a:buClr>
              <a:buSzPts val="1100"/>
              <a:buFont typeface="Arial"/>
              <a:buNone/>
            </a:pPr>
            <a:r>
              <a:rPr lang="ca" sz="1200"/>
              <a:t>La impedància és funció de la resistència, la capacitància i la inductància d’un circuit. Les dos darreres depenen de la freqüència del senyal de manera inversa. La freqüència de ressonància d’una antena serà aquella en la que la impedància i la capacitància es cancel·lin.</a:t>
            </a:r>
            <a:endParaRPr sz="1200"/>
          </a:p>
          <a:p>
            <a:pPr indent="0" lvl="0" marL="0" rtl="0" algn="l">
              <a:spcBef>
                <a:spcPts val="1600"/>
              </a:spcBef>
              <a:spcAft>
                <a:spcPts val="0"/>
              </a:spcAft>
              <a:buClr>
                <a:srgbClr val="000000"/>
              </a:buClr>
              <a:buSzPts val="1100"/>
              <a:buFont typeface="Arial"/>
              <a:buNone/>
            </a:pPr>
            <a:r>
              <a:rPr lang="ca" sz="1200"/>
              <a:t>La </a:t>
            </a:r>
            <a:r>
              <a:rPr b="1" lang="ca" sz="1200"/>
              <a:t>impedància característica</a:t>
            </a:r>
            <a:r>
              <a:rPr lang="ca" sz="1200"/>
              <a:t> d’un conductor (o antena) es el valor d’impedància (V/I) d’una línia de longitud infinita o sense reflexió (acabada en una impedància equivalent purament resistiva). Un valor típic és de </a:t>
            </a:r>
            <a:r>
              <a:rPr b="1" lang="ca" sz="1200"/>
              <a:t>50𝛺</a:t>
            </a:r>
            <a:r>
              <a:rPr lang="ca" sz="1200"/>
              <a:t>. El valor nominal d’un dipol és de </a:t>
            </a:r>
            <a:r>
              <a:rPr b="1" lang="ca" sz="1200"/>
              <a:t>73𝛺.</a:t>
            </a:r>
            <a:endParaRPr sz="1200"/>
          </a:p>
          <a:p>
            <a:pPr indent="0" lvl="0" marL="0" rtl="0" algn="l">
              <a:spcBef>
                <a:spcPts val="1600"/>
              </a:spcBef>
              <a:spcAft>
                <a:spcPts val="0"/>
              </a:spcAft>
              <a:buClr>
                <a:srgbClr val="000000"/>
              </a:buClr>
              <a:buSzPts val="1100"/>
              <a:buFont typeface="Arial"/>
              <a:buNone/>
            </a:pPr>
            <a:r>
              <a:rPr lang="ca" sz="1200"/>
              <a:t>Existeixen formes de “</a:t>
            </a:r>
            <a:r>
              <a:rPr b="1" lang="ca" sz="1200"/>
              <a:t>adaptar</a:t>
            </a:r>
            <a:r>
              <a:rPr lang="ca" sz="1200"/>
              <a:t>” la impedància del circuit per tal que iguali la de l’antena (com per exemple un adaptador en T o un pont en </a:t>
            </a:r>
            <a:r>
              <a:rPr lang="ca" sz="1400"/>
              <a:t>𝜋</a:t>
            </a:r>
            <a:r>
              <a:rPr lang="ca" sz="1200"/>
              <a:t>).</a:t>
            </a:r>
            <a:endParaRPr sz="1200"/>
          </a:p>
          <a:p>
            <a:pPr indent="0" lvl="0" marL="0" rtl="0" algn="l">
              <a:spcBef>
                <a:spcPts val="1600"/>
              </a:spcBef>
              <a:spcAft>
                <a:spcPts val="0"/>
              </a:spcAft>
              <a:buClr>
                <a:srgbClr val="000000"/>
              </a:buClr>
              <a:buSzPts val="1100"/>
              <a:buFont typeface="Arial"/>
              <a:buNone/>
            </a:pPr>
            <a:r>
              <a:t/>
            </a:r>
            <a:endParaRPr sz="1200"/>
          </a:p>
          <a:p>
            <a:pPr indent="0" lvl="0" marL="0" rtl="0" algn="l">
              <a:spcBef>
                <a:spcPts val="1600"/>
              </a:spcBef>
              <a:spcAft>
                <a:spcPts val="1600"/>
              </a:spcAft>
              <a:buNone/>
            </a:pPr>
            <a:r>
              <a:t/>
            </a:r>
            <a:endParaRPr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Impedància</a:t>
            </a:r>
            <a:endParaRPr/>
          </a:p>
        </p:txBody>
      </p:sp>
      <p:pic>
        <p:nvPicPr>
          <p:cNvPr id="155" name="Google Shape;155;p28"/>
          <p:cNvPicPr preferRelativeResize="0"/>
          <p:nvPr/>
        </p:nvPicPr>
        <p:blipFill>
          <a:blip r:embed="rId3">
            <a:alphaModFix/>
          </a:blip>
          <a:stretch>
            <a:fillRect/>
          </a:stretch>
        </p:blipFill>
        <p:spPr>
          <a:xfrm>
            <a:off x="1962350" y="1093850"/>
            <a:ext cx="5219304" cy="3744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impedància</a:t>
            </a:r>
            <a:endParaRPr/>
          </a:p>
        </p:txBody>
      </p:sp>
      <p:pic>
        <p:nvPicPr>
          <p:cNvPr id="161" name="Google Shape;161;p29"/>
          <p:cNvPicPr preferRelativeResize="0"/>
          <p:nvPr/>
        </p:nvPicPr>
        <p:blipFill>
          <a:blip r:embed="rId3">
            <a:alphaModFix/>
          </a:blip>
          <a:stretch>
            <a:fillRect/>
          </a:stretch>
        </p:blipFill>
        <p:spPr>
          <a:xfrm>
            <a:off x="352625" y="1155250"/>
            <a:ext cx="4232100" cy="1587050"/>
          </a:xfrm>
          <a:prstGeom prst="rect">
            <a:avLst/>
          </a:prstGeom>
          <a:noFill/>
          <a:ln>
            <a:noFill/>
          </a:ln>
        </p:spPr>
      </p:pic>
      <p:pic>
        <p:nvPicPr>
          <p:cNvPr id="162" name="Google Shape;162;p29"/>
          <p:cNvPicPr preferRelativeResize="0"/>
          <p:nvPr/>
        </p:nvPicPr>
        <p:blipFill>
          <a:blip r:embed="rId4">
            <a:alphaModFix/>
          </a:blip>
          <a:stretch>
            <a:fillRect/>
          </a:stretch>
        </p:blipFill>
        <p:spPr>
          <a:xfrm>
            <a:off x="4489223" y="3050608"/>
            <a:ext cx="4288500" cy="171539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3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Coeficient de Reflexió</a:t>
            </a:r>
            <a:endParaRPr/>
          </a:p>
        </p:txBody>
      </p:sp>
      <p:sp>
        <p:nvSpPr>
          <p:cNvPr id="168" name="Google Shape;168;p3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Si la impedància dels elements del circuit i l’antenna no són iguals, la transmissió de potència no serà eficient i fins i tot pot passar que part de la potència de transmissió “</a:t>
            </a:r>
            <a:r>
              <a:rPr b="1" lang="ca" sz="1200"/>
              <a:t>reboti</a:t>
            </a:r>
            <a:r>
              <a:rPr lang="ca" sz="1200"/>
              <a:t>” en trobar un element de major resistència i podria arribar a fer malbé la circuiteria. Aquesta també és la raó per la qual mai hem de transmetre sense antena (impedància infinita al final de cable vol dir que tota la potència es reflexarà).</a:t>
            </a:r>
            <a:endParaRPr sz="1200"/>
          </a:p>
          <a:p>
            <a:pPr indent="0" lvl="0" marL="0" rtl="0" algn="l">
              <a:spcBef>
                <a:spcPts val="1600"/>
              </a:spcBef>
              <a:spcAft>
                <a:spcPts val="0"/>
              </a:spcAft>
              <a:buNone/>
            </a:pPr>
            <a:r>
              <a:rPr lang="ca" sz="1200"/>
              <a:t>Una bona antena no hauria de tenir més d’un 11% (VSWR&lt;2, Voltage Standing Wave Ratio) de reflexió en la seva freqüència de resonancia. </a:t>
            </a:r>
            <a:endParaRPr sz="1200"/>
          </a:p>
          <a:p>
            <a:pPr indent="0" lvl="0" marL="0" rtl="0" algn="ctr">
              <a:spcBef>
                <a:spcPts val="1600"/>
              </a:spcBef>
              <a:spcAft>
                <a:spcPts val="0"/>
              </a:spcAft>
              <a:buNone/>
            </a:pPr>
            <a:r>
              <a:rPr b="1" lang="ca" sz="1200"/>
              <a:t>|𝛤|=(VSWR-1)/(VSWR+1)	VSWR=(1+|𝛤|)/(1-|𝛤|)</a:t>
            </a:r>
            <a:endParaRPr b="1" sz="1200"/>
          </a:p>
          <a:p>
            <a:pPr indent="0" lvl="0" marL="0" rtl="0" algn="l">
              <a:spcBef>
                <a:spcPts val="1600"/>
              </a:spcBef>
              <a:spcAft>
                <a:spcPts val="0"/>
              </a:spcAft>
              <a:buNone/>
            </a:pPr>
            <a:r>
              <a:rPr lang="ca" sz="1200"/>
              <a:t>On </a:t>
            </a:r>
            <a:r>
              <a:rPr b="1" lang="ca" sz="1200"/>
              <a:t>𝛤</a:t>
            </a:r>
            <a:r>
              <a:rPr lang="ca" sz="1200"/>
              <a:t> (també anomenat s11)</a:t>
            </a:r>
            <a:r>
              <a:rPr b="1" lang="ca" sz="1200"/>
              <a:t> </a:t>
            </a:r>
            <a:r>
              <a:rPr lang="ca" sz="1200"/>
              <a:t>és el coeficient de reflexió de l’antena, una mesura del % de potència reflexada:</a:t>
            </a:r>
            <a:endParaRPr sz="1200"/>
          </a:p>
          <a:p>
            <a:pPr indent="0" lvl="0" marL="0" rtl="0" algn="ctr">
              <a:spcBef>
                <a:spcPts val="1600"/>
              </a:spcBef>
              <a:spcAft>
                <a:spcPts val="0"/>
              </a:spcAft>
              <a:buClr>
                <a:srgbClr val="000000"/>
              </a:buClr>
              <a:buSzPts val="1100"/>
              <a:buFont typeface="Arial"/>
              <a:buNone/>
            </a:pPr>
            <a:r>
              <a:rPr b="1" lang="ca" sz="1200"/>
              <a:t>P</a:t>
            </a:r>
            <a:r>
              <a:rPr b="1" baseline="-25000" lang="ca" sz="1200"/>
              <a:t>REFLEXADA</a:t>
            </a:r>
            <a:r>
              <a:rPr b="1" lang="ca" sz="1200"/>
              <a:t>/P</a:t>
            </a:r>
            <a:r>
              <a:rPr b="1" baseline="-25000" lang="ca" sz="1200"/>
              <a:t>TOTAL</a:t>
            </a:r>
            <a:r>
              <a:rPr b="1" lang="ca" sz="1200"/>
              <a:t> = |𝛤|</a:t>
            </a:r>
            <a:r>
              <a:rPr b="1" baseline="30000" lang="ca" sz="1200"/>
              <a:t>2</a:t>
            </a:r>
            <a:r>
              <a:rPr baseline="-25000" lang="ca" sz="1200"/>
              <a:t>		</a:t>
            </a:r>
            <a:r>
              <a:rPr b="1" lang="ca" sz="1200"/>
              <a:t>R(%)=100·|𝛤|</a:t>
            </a:r>
            <a:r>
              <a:rPr b="1" baseline="30000" lang="ca" sz="1200"/>
              <a:t>2</a:t>
            </a:r>
            <a:r>
              <a:rPr b="1" lang="ca" sz="1200"/>
              <a:t>		R(dB)=20·log(|𝛤|)</a:t>
            </a:r>
            <a:endParaRPr b="1" sz="1200"/>
          </a:p>
          <a:p>
            <a:pPr indent="0" lvl="0" marL="0" rtl="0" algn="l">
              <a:spcBef>
                <a:spcPts val="1600"/>
              </a:spcBef>
              <a:spcAft>
                <a:spcPts val="1600"/>
              </a:spcAft>
              <a:buNone/>
            </a:pPr>
            <a:r>
              <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3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Potència de transmissió</a:t>
            </a:r>
            <a:endParaRPr/>
          </a:p>
        </p:txBody>
      </p:sp>
      <p:sp>
        <p:nvSpPr>
          <p:cNvPr id="174" name="Google Shape;174;p3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La potència de transmissió està regulada per l’Institut Europeu d’Estàndards de Telecomunicacions (ETSI) a Europa i és diferent en funció de la freqüència. En la banda dels 868MHz aquesta és de 14dBm (25mW). Als USA la FCC ha regulat la banda dels 915MHz i permet potències de fins a 21dBm (126mW). Radio Liberty transmetia a 90dBm (1MW).</a:t>
            </a:r>
            <a:endParaRPr sz="1200"/>
          </a:p>
          <a:p>
            <a:pPr indent="0" lvl="0" marL="0" rtl="0" algn="l">
              <a:spcBef>
                <a:spcPts val="1600"/>
              </a:spcBef>
              <a:spcAft>
                <a:spcPts val="1600"/>
              </a:spcAft>
              <a:buNone/>
            </a:pPr>
            <a:r>
              <a:t/>
            </a:r>
            <a:endParaRPr sz="1200"/>
          </a:p>
        </p:txBody>
      </p:sp>
      <p:pic>
        <p:nvPicPr>
          <p:cNvPr id="175" name="Google Shape;175;p31"/>
          <p:cNvPicPr preferRelativeResize="0"/>
          <p:nvPr/>
        </p:nvPicPr>
        <p:blipFill>
          <a:blip r:embed="rId3">
            <a:alphaModFix/>
          </a:blip>
          <a:stretch>
            <a:fillRect/>
          </a:stretch>
        </p:blipFill>
        <p:spPr>
          <a:xfrm>
            <a:off x="393995" y="2303875"/>
            <a:ext cx="4113924" cy="2539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title"/>
          </p:nvPr>
        </p:nvSpPr>
        <p:spPr>
          <a:xfrm>
            <a:off x="2482300" y="802500"/>
            <a:ext cx="42192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ca" sz="1800">
                <a:latin typeface="Source Code Pro"/>
                <a:ea typeface="Source Code Pro"/>
                <a:cs typeface="Source Code Pro"/>
                <a:sym typeface="Source Code Pro"/>
              </a:rPr>
              <a:t>@ttncat</a:t>
            </a:r>
            <a:endParaRPr sz="1800">
              <a:latin typeface="Source Code Pro"/>
              <a:ea typeface="Source Code Pro"/>
              <a:cs typeface="Source Code Pro"/>
              <a:sym typeface="Source Code Pro"/>
            </a:endParaRPr>
          </a:p>
          <a:p>
            <a:pPr indent="0" lvl="0" marL="0" rtl="0" algn="ctr">
              <a:spcBef>
                <a:spcPts val="0"/>
              </a:spcBef>
              <a:spcAft>
                <a:spcPts val="0"/>
              </a:spcAft>
              <a:buNone/>
            </a:pPr>
            <a:r>
              <a:rPr b="0" lang="ca" sz="1800">
                <a:latin typeface="Source Code Pro"/>
                <a:ea typeface="Source Code Pro"/>
                <a:cs typeface="Source Code Pro"/>
                <a:sym typeface="Source Code Pro"/>
              </a:rPr>
              <a:t>thethingsnetwork.cat</a:t>
            </a:r>
            <a:endParaRPr b="0" sz="1800">
              <a:latin typeface="Source Code Pro"/>
              <a:ea typeface="Source Code Pro"/>
              <a:cs typeface="Source Code Pro"/>
              <a:sym typeface="Source Code Pro"/>
            </a:endParaRPr>
          </a:p>
          <a:p>
            <a:pPr indent="0" lvl="0" marL="0" rtl="0" algn="ctr">
              <a:spcBef>
                <a:spcPts val="0"/>
              </a:spcBef>
              <a:spcAft>
                <a:spcPts val="0"/>
              </a:spcAft>
              <a:buNone/>
            </a:pPr>
            <a:r>
              <a:t/>
            </a:r>
            <a:endParaRPr b="0" sz="1800">
              <a:latin typeface="Source Code Pro"/>
              <a:ea typeface="Source Code Pro"/>
              <a:cs typeface="Source Code Pro"/>
              <a:sym typeface="Source Code Pro"/>
            </a:endParaRPr>
          </a:p>
          <a:p>
            <a:pPr indent="0" lvl="0" marL="0" rtl="0" algn="ctr">
              <a:spcBef>
                <a:spcPts val="0"/>
              </a:spcBef>
              <a:spcAft>
                <a:spcPts val="0"/>
              </a:spcAft>
              <a:buNone/>
            </a:pPr>
            <a:r>
              <a:rPr lang="ca" sz="1800">
                <a:latin typeface="Source Code Pro"/>
                <a:ea typeface="Source Code Pro"/>
                <a:cs typeface="Source Code Pro"/>
                <a:sym typeface="Source Code Pro"/>
              </a:rPr>
              <a:t>@thethingsntwrk</a:t>
            </a:r>
            <a:endParaRPr sz="1800">
              <a:latin typeface="Source Code Pro"/>
              <a:ea typeface="Source Code Pro"/>
              <a:cs typeface="Source Code Pro"/>
              <a:sym typeface="Source Code Pro"/>
            </a:endParaRPr>
          </a:p>
          <a:p>
            <a:pPr indent="0" lvl="0" marL="0" rtl="0" algn="ctr">
              <a:spcBef>
                <a:spcPts val="0"/>
              </a:spcBef>
              <a:spcAft>
                <a:spcPts val="0"/>
              </a:spcAft>
              <a:buNone/>
            </a:pPr>
            <a:r>
              <a:rPr b="0" lang="ca" sz="1800">
                <a:latin typeface="Source Code Pro"/>
                <a:ea typeface="Source Code Pro"/>
                <a:cs typeface="Source Code Pro"/>
                <a:sym typeface="Source Code Pro"/>
              </a:rPr>
              <a:t>t</a:t>
            </a:r>
            <a:r>
              <a:rPr b="0" lang="ca" sz="1800">
                <a:latin typeface="Source Code Pro"/>
                <a:ea typeface="Source Code Pro"/>
                <a:cs typeface="Source Code Pro"/>
                <a:sym typeface="Source Code Pro"/>
              </a:rPr>
              <a:t>hethingsnetwork.org</a:t>
            </a:r>
            <a:endParaRPr b="0" sz="1800">
              <a:latin typeface="Source Code Pro"/>
              <a:ea typeface="Source Code Pro"/>
              <a:cs typeface="Source Code Pro"/>
              <a:sym typeface="Source Code Pro"/>
            </a:endParaRPr>
          </a:p>
          <a:p>
            <a:pPr indent="0" lvl="0" marL="0" rtl="0" algn="l">
              <a:spcBef>
                <a:spcPts val="0"/>
              </a:spcBef>
              <a:spcAft>
                <a:spcPts val="0"/>
              </a:spcAft>
              <a:buNone/>
            </a:pPr>
            <a:r>
              <a:t/>
            </a:r>
            <a:endParaRPr b="0" sz="1800">
              <a:latin typeface="Source Code Pro"/>
              <a:ea typeface="Source Code Pro"/>
              <a:cs typeface="Source Code Pro"/>
              <a:sym typeface="Source Code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3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Potència de transmissió i Distància</a:t>
            </a:r>
            <a:endParaRPr/>
          </a:p>
        </p:txBody>
      </p:sp>
      <p:sp>
        <p:nvSpPr>
          <p:cNvPr id="181" name="Google Shape;181;p32"/>
          <p:cNvSpPr txBox="1"/>
          <p:nvPr>
            <p:ph idx="1" type="body"/>
          </p:nvPr>
        </p:nvSpPr>
        <p:spPr>
          <a:xfrm>
            <a:off x="311700" y="1228675"/>
            <a:ext cx="43344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Duplicar la potència de transmissió no duplica la distància a la que podem arribar. La potència transmesa es disipa per una </a:t>
            </a:r>
            <a:r>
              <a:rPr lang="ca" sz="1200"/>
              <a:t>superfície</a:t>
            </a:r>
            <a:r>
              <a:rPr lang="ca" sz="1200"/>
              <a:t> que es proporcional al quadrat de la distància. En particular saber que per una esfera, la seva superfície és:</a:t>
            </a:r>
            <a:endParaRPr sz="1200"/>
          </a:p>
          <a:p>
            <a:pPr indent="0" lvl="0" marL="0" rtl="0" algn="l">
              <a:spcBef>
                <a:spcPts val="1600"/>
              </a:spcBef>
              <a:spcAft>
                <a:spcPts val="0"/>
              </a:spcAft>
              <a:buNone/>
            </a:pPr>
            <a:r>
              <a:rPr lang="ca" sz="1200"/>
              <a:t>                 </a:t>
            </a:r>
            <a:r>
              <a:rPr b="1" lang="ca" sz="1200"/>
              <a:t>S(r) = 4·𝜋·r</a:t>
            </a:r>
            <a:r>
              <a:rPr b="1" baseline="30000" lang="ca" sz="1200"/>
              <a:t>2</a:t>
            </a:r>
            <a:endParaRPr b="1" baseline="30000" sz="1200"/>
          </a:p>
          <a:p>
            <a:pPr indent="0" lvl="0" marL="0" rtl="0" algn="l">
              <a:spcBef>
                <a:spcPts val="1600"/>
              </a:spcBef>
              <a:spcAft>
                <a:spcPts val="1600"/>
              </a:spcAft>
              <a:buClr>
                <a:srgbClr val="000000"/>
              </a:buClr>
              <a:buSzPts val="1100"/>
              <a:buFont typeface="Arial"/>
              <a:buNone/>
            </a:pPr>
            <a:r>
              <a:rPr lang="ca" sz="1200"/>
              <a:t>Per tant, per duplicar la distància hem</a:t>
            </a:r>
            <a:br>
              <a:rPr lang="ca" sz="1200"/>
            </a:br>
            <a:r>
              <a:rPr lang="ca" sz="1200"/>
              <a:t>de multiplicar la potència 4 vegades.</a:t>
            </a:r>
            <a:endParaRPr b="1" baseline="30000" sz="1200"/>
          </a:p>
        </p:txBody>
      </p:sp>
      <p:pic>
        <p:nvPicPr>
          <p:cNvPr id="182" name="Google Shape;182;p32"/>
          <p:cNvPicPr preferRelativeResize="0"/>
          <p:nvPr/>
        </p:nvPicPr>
        <p:blipFill>
          <a:blip r:embed="rId3">
            <a:alphaModFix/>
          </a:blip>
          <a:stretch>
            <a:fillRect/>
          </a:stretch>
        </p:blipFill>
        <p:spPr>
          <a:xfrm>
            <a:off x="4969938" y="1905738"/>
            <a:ext cx="3209925" cy="1905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Atenuació - PATH LOSS</a:t>
            </a:r>
            <a:endParaRPr/>
          </a:p>
        </p:txBody>
      </p:sp>
      <p:sp>
        <p:nvSpPr>
          <p:cNvPr id="188" name="Google Shape;188;p33"/>
          <p:cNvSpPr txBox="1"/>
          <p:nvPr>
            <p:ph idx="1" type="body"/>
          </p:nvPr>
        </p:nvSpPr>
        <p:spPr>
          <a:xfrm>
            <a:off x="311700" y="1228675"/>
            <a:ext cx="51423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L’atenuació és la pèrdua de potència degut a la distància o als obstacles en el recorregut d’un senyal de ràdio. Tenim models teòrics per calcular el “path loss” de la transmissió. El model més simple diu que:</a:t>
            </a:r>
            <a:endParaRPr sz="1200"/>
          </a:p>
          <a:p>
            <a:pPr indent="0" lvl="0" marL="0" rtl="0" algn="ctr">
              <a:spcBef>
                <a:spcPts val="1600"/>
              </a:spcBef>
              <a:spcAft>
                <a:spcPts val="0"/>
              </a:spcAft>
              <a:buNone/>
            </a:pPr>
            <a:r>
              <a:rPr b="1" lang="ca" sz="1200"/>
              <a:t>PL</a:t>
            </a:r>
            <a:r>
              <a:rPr b="1" baseline="-25000" lang="ca" sz="1200"/>
              <a:t>A</a:t>
            </a:r>
            <a:r>
              <a:rPr b="1" lang="ca" sz="1200"/>
              <a:t>(R) = P</a:t>
            </a:r>
            <a:r>
              <a:rPr b="1" baseline="-25000" lang="ca" sz="1200"/>
              <a:t>0</a:t>
            </a:r>
            <a:r>
              <a:rPr b="1" lang="ca" sz="1200"/>
              <a:t> - 10·n·log(R)</a:t>
            </a:r>
            <a:endParaRPr b="1" sz="1200"/>
          </a:p>
          <a:p>
            <a:pPr indent="0" lvl="0" marL="0" rtl="0" algn="l">
              <a:spcBef>
                <a:spcPts val="1600"/>
              </a:spcBef>
              <a:spcAft>
                <a:spcPts val="0"/>
              </a:spcAft>
              <a:buNone/>
            </a:pPr>
            <a:r>
              <a:rPr lang="ca" sz="1200"/>
              <a:t>On </a:t>
            </a:r>
            <a:r>
              <a:rPr i="1" lang="ca" sz="1200"/>
              <a:t>R</a:t>
            </a:r>
            <a:r>
              <a:rPr lang="ca" sz="1200"/>
              <a:t> és la distància, </a:t>
            </a:r>
            <a:r>
              <a:rPr i="1" lang="ca" sz="1200"/>
              <a:t>P</a:t>
            </a:r>
            <a:r>
              <a:rPr baseline="-25000" i="1" lang="ca" sz="1200"/>
              <a:t>0</a:t>
            </a:r>
            <a:r>
              <a:rPr lang="ca" sz="1200"/>
              <a:t> és la pèrdua a 1m de la font i és -31.2dBm per 868MHz i </a:t>
            </a:r>
            <a:r>
              <a:rPr i="1" lang="ca" sz="1200"/>
              <a:t>n </a:t>
            </a:r>
            <a:r>
              <a:rPr lang="ca" sz="1200"/>
              <a:t>un factor que té en compte l’entorn. És un factor experimental.</a:t>
            </a:r>
            <a:endParaRPr sz="1200"/>
          </a:p>
          <a:p>
            <a:pPr indent="0" lvl="0" marL="0" rtl="0" algn="l">
              <a:spcBef>
                <a:spcPts val="1600"/>
              </a:spcBef>
              <a:spcAft>
                <a:spcPts val="1600"/>
              </a:spcAft>
              <a:buNone/>
            </a:pPr>
            <a:r>
              <a:rPr lang="ca" sz="1200"/>
              <a:t>En la pràctica, això ens indica que en condicions ideals (sense obstacles) l’atenuació deguda a viatjar per l’aire és de </a:t>
            </a:r>
            <a:r>
              <a:rPr b="1" lang="ca" sz="1200"/>
              <a:t>6dB per duplicar la distància</a:t>
            </a:r>
            <a:r>
              <a:rPr lang="ca" sz="1200"/>
              <a:t>.</a:t>
            </a:r>
            <a:endParaRPr sz="1200"/>
          </a:p>
        </p:txBody>
      </p:sp>
      <p:graphicFrame>
        <p:nvGraphicFramePr>
          <p:cNvPr id="189" name="Google Shape;189;p33"/>
          <p:cNvGraphicFramePr/>
          <p:nvPr/>
        </p:nvGraphicFramePr>
        <p:xfrm>
          <a:off x="5547900" y="2594025"/>
          <a:ext cx="3000000" cy="3000000"/>
        </p:xfrm>
        <a:graphic>
          <a:graphicData uri="http://schemas.openxmlformats.org/drawingml/2006/table">
            <a:tbl>
              <a:tblPr>
                <a:noFill/>
                <a:tableStyleId>{39712355-F349-460C-A7CF-8411F4A4048C}</a:tableStyleId>
              </a:tblPr>
              <a:tblGrid>
                <a:gridCol w="2545800"/>
                <a:gridCol w="671525"/>
              </a:tblGrid>
              <a:tr h="278150">
                <a:tc>
                  <a:txBody>
                    <a:bodyPr>
                      <a:noAutofit/>
                    </a:bodyPr>
                    <a:lstStyle/>
                    <a:p>
                      <a:pPr indent="0" lvl="0" marL="0" rtl="0" algn="l">
                        <a:spcBef>
                          <a:spcPts val="0"/>
                        </a:spcBef>
                        <a:spcAft>
                          <a:spcPts val="0"/>
                        </a:spcAft>
                        <a:buNone/>
                      </a:pPr>
                      <a:r>
                        <a:rPr b="1" lang="ca" sz="1000">
                          <a:latin typeface="Source Code Pro"/>
                          <a:ea typeface="Source Code Pro"/>
                          <a:cs typeface="Source Code Pro"/>
                          <a:sym typeface="Source Code Pro"/>
                        </a:rPr>
                        <a:t>Descripció</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ca" sz="1000">
                          <a:latin typeface="Source Code Pro"/>
                          <a:ea typeface="Source Code Pro"/>
                          <a:cs typeface="Source Code Pro"/>
                          <a:sym typeface="Source Code Pro"/>
                        </a:rPr>
                        <a:t>n</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Espai obert</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2.0</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Botiga</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1.8-2.2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Oficina</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2.6-3.0</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Fàbrica</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3.3</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Edifici sense LOS</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2.1-4.5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Diferents tipus d’interiors</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1.2-6.5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Atenuació - Obstacles</a:t>
            </a:r>
            <a:endParaRPr/>
          </a:p>
        </p:txBody>
      </p:sp>
      <p:sp>
        <p:nvSpPr>
          <p:cNvPr id="195" name="Google Shape;195;p34"/>
          <p:cNvSpPr txBox="1"/>
          <p:nvPr>
            <p:ph idx="1" type="body"/>
          </p:nvPr>
        </p:nvSpPr>
        <p:spPr>
          <a:xfrm>
            <a:off x="311700" y="1228675"/>
            <a:ext cx="37533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Diferents materials tenen impactes diferents sobre les ones electromagnètiques en funció de tres paràmetres: tipus de material (composició), densitat i amplada.</a:t>
            </a:r>
            <a:endParaRPr sz="1200"/>
          </a:p>
          <a:p>
            <a:pPr indent="0" lvl="0" marL="0" rtl="0" algn="l">
              <a:spcBef>
                <a:spcPts val="1600"/>
              </a:spcBef>
              <a:spcAft>
                <a:spcPts val="1600"/>
              </a:spcAft>
              <a:buNone/>
            </a:pPr>
            <a:r>
              <a:rPr lang="ca" sz="1200"/>
              <a:t>La composició afecta de manera diferent en funció de la freqüència de l’ona. La densitat i l’amplada de l’obstacle incrementa linealment l’atenuació.</a:t>
            </a:r>
            <a:endParaRPr sz="1200"/>
          </a:p>
        </p:txBody>
      </p:sp>
      <p:graphicFrame>
        <p:nvGraphicFramePr>
          <p:cNvPr id="196" name="Google Shape;196;p34"/>
          <p:cNvGraphicFramePr/>
          <p:nvPr/>
        </p:nvGraphicFramePr>
        <p:xfrm>
          <a:off x="4246125" y="2199850"/>
          <a:ext cx="3000000" cy="3000000"/>
        </p:xfrm>
        <a:graphic>
          <a:graphicData uri="http://schemas.openxmlformats.org/drawingml/2006/table">
            <a:tbl>
              <a:tblPr>
                <a:noFill/>
                <a:tableStyleId>{39712355-F349-460C-A7CF-8411F4A4048C}</a:tableStyleId>
              </a:tblPr>
              <a:tblGrid>
                <a:gridCol w="1815175"/>
                <a:gridCol w="932075"/>
                <a:gridCol w="946150"/>
                <a:gridCol w="854325"/>
              </a:tblGrid>
              <a:tr h="282000">
                <a:tc>
                  <a:txBody>
                    <a:bodyPr>
                      <a:noAutofit/>
                    </a:bodyPr>
                    <a:lstStyle/>
                    <a:p>
                      <a:pPr indent="0" lvl="0" marL="0" rtl="0" algn="l">
                        <a:spcBef>
                          <a:spcPts val="0"/>
                        </a:spcBef>
                        <a:spcAft>
                          <a:spcPts val="0"/>
                        </a:spcAft>
                        <a:buNone/>
                      </a:pPr>
                      <a:r>
                        <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3">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Atenuació</a:t>
                      </a:r>
                      <a:r>
                        <a:rPr b="1" lang="ca" sz="1000">
                          <a:latin typeface="Source Code Pro"/>
                          <a:ea typeface="Source Code Pro"/>
                          <a:cs typeface="Source Code Pro"/>
                          <a:sym typeface="Source Code Pro"/>
                        </a:rPr>
                        <a:t> (dB)</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r>
              <a:tr h="282000">
                <a:tc>
                  <a:txBody>
                    <a:bodyPr>
                      <a:noAutofit/>
                    </a:bodyPr>
                    <a:lstStyle/>
                    <a:p>
                      <a:pPr indent="0" lvl="0" marL="0" rtl="0" algn="l">
                        <a:spcBef>
                          <a:spcPts val="0"/>
                        </a:spcBef>
                        <a:spcAft>
                          <a:spcPts val="0"/>
                        </a:spcAft>
                        <a:buNone/>
                      </a:pPr>
                      <a:r>
                        <a:rPr b="1" lang="ca" sz="1000">
                          <a:latin typeface="Source Code Pro"/>
                          <a:ea typeface="Source Code Pro"/>
                          <a:cs typeface="Source Code Pro"/>
                          <a:sym typeface="Source Code Pro"/>
                        </a:rPr>
                        <a:t>Objecte / </a:t>
                      </a:r>
                      <a:r>
                        <a:rPr b="1" lang="ca" sz="1000">
                          <a:latin typeface="Source Code Pro"/>
                          <a:ea typeface="Source Code Pro"/>
                          <a:cs typeface="Source Code Pro"/>
                          <a:sym typeface="Source Code Pro"/>
                        </a:rPr>
                        <a:t>Material</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500 MHz</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1 GHz</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2.4 GHz</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Cos humà</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4.2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17cm de maó</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5.5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7.5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20cm de formigó</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21</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1cm de pladur</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0.1</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0.3</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0.6</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1cm de vidre</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3.4</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10cm de formigó armat</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23</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27</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31</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7cm de fusta</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1.5</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3</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4.7</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Atenuació - Cables</a:t>
            </a:r>
            <a:endParaRPr/>
          </a:p>
        </p:txBody>
      </p:sp>
      <p:sp>
        <p:nvSpPr>
          <p:cNvPr id="202" name="Google Shape;202;p35"/>
          <p:cNvSpPr txBox="1"/>
          <p:nvPr>
            <p:ph idx="1" type="body"/>
          </p:nvPr>
        </p:nvSpPr>
        <p:spPr>
          <a:xfrm>
            <a:off x="311700" y="1162950"/>
            <a:ext cx="8613600" cy="7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També els cables i els connectors entre diferents elements suposen una pèrdua en la potència de transmissió. </a:t>
            </a:r>
            <a:r>
              <a:rPr lang="ca" sz="1200"/>
              <a:t>És</a:t>
            </a:r>
            <a:r>
              <a:rPr lang="ca" sz="1200"/>
              <a:t> particularment important no fer servir cables llargs entre l’element transmisor i l’antena. </a:t>
            </a:r>
            <a:r>
              <a:rPr lang="ca" sz="1200" u="sng">
                <a:solidFill>
                  <a:schemeClr val="hlink"/>
                </a:solidFill>
                <a:hlinkClick r:id="rId3"/>
              </a:rPr>
              <a:t>https://www.qsl.net/co8tw/Coax_Calculator.htm</a:t>
            </a:r>
            <a:endParaRPr sz="1200"/>
          </a:p>
          <a:p>
            <a:pPr indent="0" lvl="0" marL="0" rtl="0" algn="l">
              <a:spcBef>
                <a:spcPts val="1600"/>
              </a:spcBef>
              <a:spcAft>
                <a:spcPts val="0"/>
              </a:spcAft>
              <a:buNone/>
            </a:pPr>
            <a:r>
              <a:rPr lang="ca" sz="1200"/>
              <a:t> </a:t>
            </a:r>
            <a:endParaRPr sz="1200"/>
          </a:p>
          <a:p>
            <a:pPr indent="0" lvl="0" marL="0" rtl="0" algn="l">
              <a:spcBef>
                <a:spcPts val="1600"/>
              </a:spcBef>
              <a:spcAft>
                <a:spcPts val="1600"/>
              </a:spcAft>
              <a:buNone/>
            </a:pPr>
            <a:r>
              <a:t/>
            </a:r>
            <a:endParaRPr sz="1200"/>
          </a:p>
        </p:txBody>
      </p:sp>
      <p:graphicFrame>
        <p:nvGraphicFramePr>
          <p:cNvPr id="203" name="Google Shape;203;p35"/>
          <p:cNvGraphicFramePr/>
          <p:nvPr/>
        </p:nvGraphicFramePr>
        <p:xfrm>
          <a:off x="657900" y="2060275"/>
          <a:ext cx="3000000" cy="3000000"/>
        </p:xfrm>
        <a:graphic>
          <a:graphicData uri="http://schemas.openxmlformats.org/drawingml/2006/table">
            <a:tbl>
              <a:tblPr>
                <a:noFill/>
                <a:tableStyleId>{39712355-F349-460C-A7CF-8411F4A4048C}</a:tableStyleId>
              </a:tblPr>
              <a:tblGrid>
                <a:gridCol w="647850"/>
                <a:gridCol w="2010425"/>
                <a:gridCol w="1565800"/>
                <a:gridCol w="3513950"/>
              </a:tblGrid>
              <a:tr h="282000">
                <a:tc>
                  <a:txBody>
                    <a:bodyPr>
                      <a:noAutofit/>
                    </a:bodyPr>
                    <a:lstStyle/>
                    <a:p>
                      <a:pPr indent="0" lvl="0" marL="0" rtl="0" algn="l">
                        <a:spcBef>
                          <a:spcPts val="0"/>
                        </a:spcBef>
                        <a:spcAft>
                          <a:spcPts val="0"/>
                        </a:spcAft>
                        <a:buNone/>
                      </a:pPr>
                      <a:r>
                        <a:rPr b="1" lang="ca" sz="1000">
                          <a:latin typeface="Source Code Pro"/>
                          <a:ea typeface="Source Code Pro"/>
                          <a:cs typeface="Source Code Pro"/>
                          <a:sym typeface="Source Code Pro"/>
                        </a:rPr>
                        <a:t>Cable</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Descripció</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Atenuació (dB/m)</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RG59</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6.14mm, malla simple</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0.56</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RG223</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5.33mm, malla doble</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0.44</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RG214</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10.8mm, malla doble</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0.24</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20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LCF12</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12.7mm, rígid</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0.07</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204" name="Google Shape;204;p35"/>
          <p:cNvPicPr preferRelativeResize="0"/>
          <p:nvPr/>
        </p:nvPicPr>
        <p:blipFill>
          <a:blip r:embed="rId4">
            <a:alphaModFix/>
          </a:blip>
          <a:stretch>
            <a:fillRect/>
          </a:stretch>
        </p:blipFill>
        <p:spPr>
          <a:xfrm>
            <a:off x="5494738" y="2385675"/>
            <a:ext cx="2056600" cy="458425"/>
          </a:xfrm>
          <a:prstGeom prst="rect">
            <a:avLst/>
          </a:prstGeom>
          <a:noFill/>
          <a:ln>
            <a:noFill/>
          </a:ln>
        </p:spPr>
      </p:pic>
      <p:sp>
        <p:nvSpPr>
          <p:cNvPr id="205" name="Google Shape;205;p35"/>
          <p:cNvSpPr txBox="1"/>
          <p:nvPr/>
        </p:nvSpPr>
        <p:spPr>
          <a:xfrm>
            <a:off x="7148150" y="4474625"/>
            <a:ext cx="1247700" cy="2406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1600"/>
              </a:spcAft>
              <a:buClr>
                <a:srgbClr val="000000"/>
              </a:buClr>
              <a:buSzPts val="1100"/>
              <a:buFont typeface="Arial"/>
              <a:buNone/>
            </a:pPr>
            <a:r>
              <a:rPr lang="ca" sz="600">
                <a:solidFill>
                  <a:schemeClr val="dk2"/>
                </a:solidFill>
                <a:latin typeface="Source Code Pro"/>
                <a:ea typeface="Source Code Pro"/>
                <a:cs typeface="Source Code Pro"/>
                <a:sym typeface="Source Code Pro"/>
              </a:rPr>
              <a:t> Font: @gmag12</a:t>
            </a:r>
            <a:endParaRPr sz="600">
              <a:latin typeface="Source Code Pro"/>
              <a:ea typeface="Source Code Pro"/>
              <a:cs typeface="Source Code Pro"/>
              <a:sym typeface="Source Code Pro"/>
            </a:endParaRPr>
          </a:p>
        </p:txBody>
      </p:sp>
      <p:pic>
        <p:nvPicPr>
          <p:cNvPr id="206" name="Google Shape;206;p35"/>
          <p:cNvPicPr preferRelativeResize="0"/>
          <p:nvPr/>
        </p:nvPicPr>
        <p:blipFill rotWithShape="1">
          <a:blip r:embed="rId5">
            <a:alphaModFix/>
          </a:blip>
          <a:srcRect b="18225" l="0" r="0" t="20368"/>
          <a:stretch/>
        </p:blipFill>
        <p:spPr>
          <a:xfrm>
            <a:off x="5213338" y="2907450"/>
            <a:ext cx="2619375" cy="409425"/>
          </a:xfrm>
          <a:prstGeom prst="rect">
            <a:avLst/>
          </a:prstGeom>
          <a:noFill/>
          <a:ln>
            <a:noFill/>
          </a:ln>
        </p:spPr>
      </p:pic>
      <p:pic>
        <p:nvPicPr>
          <p:cNvPr id="207" name="Google Shape;207;p35"/>
          <p:cNvPicPr preferRelativeResize="0"/>
          <p:nvPr/>
        </p:nvPicPr>
        <p:blipFill>
          <a:blip r:embed="rId6">
            <a:alphaModFix/>
          </a:blip>
          <a:stretch>
            <a:fillRect/>
          </a:stretch>
        </p:blipFill>
        <p:spPr>
          <a:xfrm>
            <a:off x="5416375" y="4000257"/>
            <a:ext cx="2358400" cy="501600"/>
          </a:xfrm>
          <a:prstGeom prst="rect">
            <a:avLst/>
          </a:prstGeom>
          <a:noFill/>
          <a:ln>
            <a:noFill/>
          </a:ln>
        </p:spPr>
      </p:pic>
      <p:pic>
        <p:nvPicPr>
          <p:cNvPr id="208" name="Google Shape;208;p35"/>
          <p:cNvPicPr preferRelativeResize="0"/>
          <p:nvPr/>
        </p:nvPicPr>
        <p:blipFill>
          <a:blip r:embed="rId7">
            <a:alphaModFix/>
          </a:blip>
          <a:stretch>
            <a:fillRect/>
          </a:stretch>
        </p:blipFill>
        <p:spPr>
          <a:xfrm>
            <a:off x="5527859" y="3478972"/>
            <a:ext cx="1862125" cy="501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Atenuació - </a:t>
            </a:r>
            <a:r>
              <a:rPr lang="ca"/>
              <a:t>Connectors</a:t>
            </a:r>
            <a:endParaRPr/>
          </a:p>
        </p:txBody>
      </p:sp>
      <p:pic>
        <p:nvPicPr>
          <p:cNvPr id="214" name="Google Shape;214;p36"/>
          <p:cNvPicPr preferRelativeResize="0"/>
          <p:nvPr/>
        </p:nvPicPr>
        <p:blipFill rotWithShape="1">
          <a:blip r:embed="rId3">
            <a:alphaModFix/>
          </a:blip>
          <a:srcRect b="11088" l="4771" r="50000" t="60382"/>
          <a:stretch/>
        </p:blipFill>
        <p:spPr>
          <a:xfrm>
            <a:off x="3646550" y="3874250"/>
            <a:ext cx="1908225" cy="742250"/>
          </a:xfrm>
          <a:prstGeom prst="rect">
            <a:avLst/>
          </a:prstGeom>
          <a:noFill/>
          <a:ln>
            <a:noFill/>
          </a:ln>
        </p:spPr>
      </p:pic>
      <p:pic>
        <p:nvPicPr>
          <p:cNvPr id="215" name="Google Shape;215;p36"/>
          <p:cNvPicPr preferRelativeResize="0"/>
          <p:nvPr/>
        </p:nvPicPr>
        <p:blipFill rotWithShape="1">
          <a:blip r:embed="rId4">
            <a:alphaModFix/>
          </a:blip>
          <a:srcRect b="16081" l="0" r="0" t="21001"/>
          <a:stretch/>
        </p:blipFill>
        <p:spPr>
          <a:xfrm>
            <a:off x="3415813" y="1741846"/>
            <a:ext cx="2468050" cy="1552800"/>
          </a:xfrm>
          <a:prstGeom prst="rect">
            <a:avLst/>
          </a:prstGeom>
          <a:noFill/>
          <a:ln>
            <a:noFill/>
          </a:ln>
        </p:spPr>
      </p:pic>
      <p:pic>
        <p:nvPicPr>
          <p:cNvPr id="216" name="Google Shape;216;p36"/>
          <p:cNvPicPr preferRelativeResize="0"/>
          <p:nvPr/>
        </p:nvPicPr>
        <p:blipFill rotWithShape="1">
          <a:blip r:embed="rId5">
            <a:alphaModFix/>
          </a:blip>
          <a:srcRect b="7416" l="0" r="0" t="23274"/>
          <a:stretch/>
        </p:blipFill>
        <p:spPr>
          <a:xfrm>
            <a:off x="6347138" y="1809288"/>
            <a:ext cx="2143125" cy="1485350"/>
          </a:xfrm>
          <a:prstGeom prst="rect">
            <a:avLst/>
          </a:prstGeom>
          <a:noFill/>
          <a:ln>
            <a:noFill/>
          </a:ln>
        </p:spPr>
      </p:pic>
      <p:pic>
        <p:nvPicPr>
          <p:cNvPr id="217" name="Google Shape;217;p36"/>
          <p:cNvPicPr preferRelativeResize="0"/>
          <p:nvPr/>
        </p:nvPicPr>
        <p:blipFill rotWithShape="1">
          <a:blip r:embed="rId6">
            <a:alphaModFix/>
          </a:blip>
          <a:srcRect b="0" l="31651" r="0" t="25672"/>
          <a:stretch/>
        </p:blipFill>
        <p:spPr>
          <a:xfrm>
            <a:off x="711063" y="1775575"/>
            <a:ext cx="2143126" cy="1552800"/>
          </a:xfrm>
          <a:prstGeom prst="rect">
            <a:avLst/>
          </a:prstGeom>
          <a:noFill/>
          <a:ln>
            <a:noFill/>
          </a:ln>
        </p:spPr>
      </p:pic>
      <p:sp>
        <p:nvSpPr>
          <p:cNvPr id="218" name="Google Shape;218;p36"/>
          <p:cNvSpPr txBox="1"/>
          <p:nvPr/>
        </p:nvSpPr>
        <p:spPr>
          <a:xfrm>
            <a:off x="1613325" y="3709400"/>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SMA femella</a:t>
            </a:r>
            <a:endParaRPr b="1" sz="800">
              <a:latin typeface="Source Code Pro"/>
              <a:ea typeface="Source Code Pro"/>
              <a:cs typeface="Source Code Pro"/>
              <a:sym typeface="Source Code Pro"/>
            </a:endParaRPr>
          </a:p>
        </p:txBody>
      </p:sp>
      <p:sp>
        <p:nvSpPr>
          <p:cNvPr id="219" name="Google Shape;219;p36"/>
          <p:cNvSpPr txBox="1"/>
          <p:nvPr/>
        </p:nvSpPr>
        <p:spPr>
          <a:xfrm>
            <a:off x="3525125" y="3709400"/>
            <a:ext cx="11277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RP-SMA mascle</a:t>
            </a:r>
            <a:endParaRPr b="1" sz="800">
              <a:latin typeface="Source Code Pro"/>
              <a:ea typeface="Source Code Pro"/>
              <a:cs typeface="Source Code Pro"/>
              <a:sym typeface="Source Code Pro"/>
            </a:endParaRPr>
          </a:p>
        </p:txBody>
      </p:sp>
      <p:sp>
        <p:nvSpPr>
          <p:cNvPr id="220" name="Google Shape;220;p36"/>
          <p:cNvSpPr txBox="1"/>
          <p:nvPr/>
        </p:nvSpPr>
        <p:spPr>
          <a:xfrm>
            <a:off x="633225" y="3709400"/>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SMA mascle</a:t>
            </a:r>
            <a:endParaRPr b="1" sz="800">
              <a:latin typeface="Source Code Pro"/>
              <a:ea typeface="Source Code Pro"/>
              <a:cs typeface="Source Code Pro"/>
              <a:sym typeface="Source Code Pro"/>
            </a:endParaRPr>
          </a:p>
        </p:txBody>
      </p:sp>
      <p:sp>
        <p:nvSpPr>
          <p:cNvPr id="221" name="Google Shape;221;p36"/>
          <p:cNvSpPr txBox="1"/>
          <p:nvPr/>
        </p:nvSpPr>
        <p:spPr>
          <a:xfrm>
            <a:off x="4589475" y="3709400"/>
            <a:ext cx="11277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RP-SMA femella</a:t>
            </a:r>
            <a:endParaRPr b="1" sz="800">
              <a:latin typeface="Source Code Pro"/>
              <a:ea typeface="Source Code Pro"/>
              <a:cs typeface="Source Code Pro"/>
              <a:sym typeface="Source Code Pro"/>
            </a:endParaRPr>
          </a:p>
        </p:txBody>
      </p:sp>
      <p:pic>
        <p:nvPicPr>
          <p:cNvPr id="222" name="Google Shape;222;p36"/>
          <p:cNvPicPr preferRelativeResize="0"/>
          <p:nvPr/>
        </p:nvPicPr>
        <p:blipFill rotWithShape="1">
          <a:blip r:embed="rId3">
            <a:alphaModFix/>
          </a:blip>
          <a:srcRect b="51166" l="4771" r="50000" t="18046"/>
          <a:stretch/>
        </p:blipFill>
        <p:spPr>
          <a:xfrm>
            <a:off x="685200" y="3874250"/>
            <a:ext cx="1908225" cy="801000"/>
          </a:xfrm>
          <a:prstGeom prst="rect">
            <a:avLst/>
          </a:prstGeom>
          <a:noFill/>
          <a:ln>
            <a:noFill/>
          </a:ln>
        </p:spPr>
      </p:pic>
      <p:sp>
        <p:nvSpPr>
          <p:cNvPr id="223" name="Google Shape;223;p36"/>
          <p:cNvSpPr txBox="1"/>
          <p:nvPr/>
        </p:nvSpPr>
        <p:spPr>
          <a:xfrm>
            <a:off x="2069088" y="1809300"/>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TNC femella</a:t>
            </a:r>
            <a:endParaRPr b="1" sz="800">
              <a:latin typeface="Source Code Pro"/>
              <a:ea typeface="Source Code Pro"/>
              <a:cs typeface="Source Code Pro"/>
              <a:sym typeface="Source Code Pro"/>
            </a:endParaRPr>
          </a:p>
        </p:txBody>
      </p:sp>
      <p:sp>
        <p:nvSpPr>
          <p:cNvPr id="224" name="Google Shape;224;p36"/>
          <p:cNvSpPr txBox="1"/>
          <p:nvPr/>
        </p:nvSpPr>
        <p:spPr>
          <a:xfrm>
            <a:off x="946463" y="3294650"/>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TNC mascle</a:t>
            </a:r>
            <a:endParaRPr b="1" sz="800">
              <a:latin typeface="Source Code Pro"/>
              <a:ea typeface="Source Code Pro"/>
              <a:cs typeface="Source Code Pro"/>
              <a:sym typeface="Source Code Pro"/>
            </a:endParaRPr>
          </a:p>
        </p:txBody>
      </p:sp>
      <p:sp>
        <p:nvSpPr>
          <p:cNvPr id="225" name="Google Shape;225;p36"/>
          <p:cNvSpPr txBox="1"/>
          <p:nvPr/>
        </p:nvSpPr>
        <p:spPr>
          <a:xfrm>
            <a:off x="4814913" y="3236725"/>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N femella</a:t>
            </a:r>
            <a:endParaRPr b="1" sz="800">
              <a:latin typeface="Source Code Pro"/>
              <a:ea typeface="Source Code Pro"/>
              <a:cs typeface="Source Code Pro"/>
              <a:sym typeface="Source Code Pro"/>
            </a:endParaRPr>
          </a:p>
        </p:txBody>
      </p:sp>
      <p:sp>
        <p:nvSpPr>
          <p:cNvPr id="226" name="Google Shape;226;p36"/>
          <p:cNvSpPr txBox="1"/>
          <p:nvPr/>
        </p:nvSpPr>
        <p:spPr>
          <a:xfrm>
            <a:off x="3570838" y="3236725"/>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N mascle</a:t>
            </a:r>
            <a:endParaRPr b="1" sz="800">
              <a:latin typeface="Source Code Pro"/>
              <a:ea typeface="Source Code Pro"/>
              <a:cs typeface="Source Code Pro"/>
              <a:sym typeface="Source Code Pro"/>
            </a:endParaRPr>
          </a:p>
        </p:txBody>
      </p:sp>
      <p:sp>
        <p:nvSpPr>
          <p:cNvPr id="227" name="Google Shape;227;p36"/>
          <p:cNvSpPr txBox="1"/>
          <p:nvPr/>
        </p:nvSpPr>
        <p:spPr>
          <a:xfrm>
            <a:off x="7510163" y="3198325"/>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BNC femella</a:t>
            </a:r>
            <a:endParaRPr b="1" sz="800">
              <a:latin typeface="Source Code Pro"/>
              <a:ea typeface="Source Code Pro"/>
              <a:cs typeface="Source Code Pro"/>
              <a:sym typeface="Source Code Pro"/>
            </a:endParaRPr>
          </a:p>
        </p:txBody>
      </p:sp>
      <p:sp>
        <p:nvSpPr>
          <p:cNvPr id="228" name="Google Shape;228;p36"/>
          <p:cNvSpPr txBox="1"/>
          <p:nvPr/>
        </p:nvSpPr>
        <p:spPr>
          <a:xfrm>
            <a:off x="6347138" y="3198325"/>
            <a:ext cx="9801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BNC mascle</a:t>
            </a:r>
            <a:endParaRPr b="1" sz="800">
              <a:latin typeface="Source Code Pro"/>
              <a:ea typeface="Source Code Pro"/>
              <a:cs typeface="Source Code Pro"/>
              <a:sym typeface="Source Code Pro"/>
            </a:endParaRPr>
          </a:p>
        </p:txBody>
      </p:sp>
      <p:pic>
        <p:nvPicPr>
          <p:cNvPr id="229" name="Google Shape;229;p36"/>
          <p:cNvPicPr preferRelativeResize="0"/>
          <p:nvPr/>
        </p:nvPicPr>
        <p:blipFill rotWithShape="1">
          <a:blip r:embed="rId7">
            <a:alphaModFix/>
          </a:blip>
          <a:srcRect b="68722" l="13597" r="54759" t="0"/>
          <a:stretch/>
        </p:blipFill>
        <p:spPr>
          <a:xfrm>
            <a:off x="6633425" y="3914700"/>
            <a:ext cx="608400" cy="601375"/>
          </a:xfrm>
          <a:prstGeom prst="rect">
            <a:avLst/>
          </a:prstGeom>
          <a:noFill/>
          <a:ln>
            <a:noFill/>
          </a:ln>
        </p:spPr>
      </p:pic>
      <p:pic>
        <p:nvPicPr>
          <p:cNvPr id="230" name="Google Shape;230;p36"/>
          <p:cNvPicPr preferRelativeResize="0"/>
          <p:nvPr/>
        </p:nvPicPr>
        <p:blipFill rotWithShape="1">
          <a:blip r:embed="rId7">
            <a:alphaModFix/>
          </a:blip>
          <a:srcRect b="0" l="59013" r="0" t="65603"/>
          <a:stretch/>
        </p:blipFill>
        <p:spPr>
          <a:xfrm>
            <a:off x="7546125" y="3944075"/>
            <a:ext cx="788050" cy="661350"/>
          </a:xfrm>
          <a:prstGeom prst="rect">
            <a:avLst/>
          </a:prstGeom>
          <a:noFill/>
          <a:ln>
            <a:noFill/>
          </a:ln>
        </p:spPr>
      </p:pic>
      <p:sp>
        <p:nvSpPr>
          <p:cNvPr id="231" name="Google Shape;231;p36"/>
          <p:cNvSpPr txBox="1"/>
          <p:nvPr/>
        </p:nvSpPr>
        <p:spPr>
          <a:xfrm>
            <a:off x="6269300" y="3727175"/>
            <a:ext cx="11277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uFL/IPX1 mascle</a:t>
            </a:r>
            <a:endParaRPr b="1" sz="800">
              <a:latin typeface="Source Code Pro"/>
              <a:ea typeface="Source Code Pro"/>
              <a:cs typeface="Source Code Pro"/>
              <a:sym typeface="Source Code Pro"/>
            </a:endParaRPr>
          </a:p>
        </p:txBody>
      </p:sp>
      <p:sp>
        <p:nvSpPr>
          <p:cNvPr id="232" name="Google Shape;232;p36"/>
          <p:cNvSpPr txBox="1"/>
          <p:nvPr/>
        </p:nvSpPr>
        <p:spPr>
          <a:xfrm>
            <a:off x="7432325" y="3727175"/>
            <a:ext cx="1197900" cy="21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ca" sz="800">
                <a:latin typeface="Source Code Pro"/>
                <a:ea typeface="Source Code Pro"/>
                <a:cs typeface="Source Code Pro"/>
                <a:sym typeface="Source Code Pro"/>
              </a:rPr>
              <a:t>uFL/IPX1 femella</a:t>
            </a:r>
            <a:endParaRPr b="1" sz="800">
              <a:latin typeface="Source Code Pro"/>
              <a:ea typeface="Source Code Pro"/>
              <a:cs typeface="Source Code Pro"/>
              <a:sym typeface="Source Code Pro"/>
            </a:endParaRPr>
          </a:p>
        </p:txBody>
      </p:sp>
      <p:sp>
        <p:nvSpPr>
          <p:cNvPr id="233" name="Google Shape;233;p36"/>
          <p:cNvSpPr txBox="1"/>
          <p:nvPr>
            <p:ph idx="1" type="body"/>
          </p:nvPr>
        </p:nvSpPr>
        <p:spPr>
          <a:xfrm>
            <a:off x="311700" y="1057600"/>
            <a:ext cx="8613600" cy="66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Un valor típic de </a:t>
            </a:r>
            <a:r>
              <a:rPr b="1" lang="ca" sz="1200"/>
              <a:t>pèrdua d’un connector és de -0.1dB </a:t>
            </a:r>
            <a:r>
              <a:rPr lang="ca" sz="1200"/>
              <a:t>(aproximadament un 2%). Els connectors d’alta fidelitat (HF) tenen valors més baixos (0.01dB).</a:t>
            </a:r>
            <a:endParaRPr sz="1200"/>
          </a:p>
          <a:p>
            <a:pPr indent="0" lvl="0" marL="0" rtl="0" algn="l">
              <a:spcBef>
                <a:spcPts val="1600"/>
              </a:spcBef>
              <a:spcAft>
                <a:spcPts val="1600"/>
              </a:spcAft>
              <a:buNone/>
            </a:pPr>
            <a:r>
              <a:t/>
            </a: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Zones de Fresnel</a:t>
            </a:r>
            <a:endParaRPr/>
          </a:p>
        </p:txBody>
      </p:sp>
      <p:sp>
        <p:nvSpPr>
          <p:cNvPr id="239" name="Google Shape;239;p37"/>
          <p:cNvSpPr txBox="1"/>
          <p:nvPr>
            <p:ph idx="1" type="body"/>
          </p:nvPr>
        </p:nvSpPr>
        <p:spPr>
          <a:xfrm>
            <a:off x="311700" y="1228675"/>
            <a:ext cx="33402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Sovint es parla de la importància de tenir “</a:t>
            </a:r>
            <a:r>
              <a:rPr b="1" lang="ca" sz="1200"/>
              <a:t>línia de visió</a:t>
            </a:r>
            <a:r>
              <a:rPr lang="ca" sz="1200"/>
              <a:t>” (LOS). Però obstacles “a prop” de la LOS poden influir en l’atenuació del senyal.</a:t>
            </a:r>
            <a:endParaRPr sz="1200"/>
          </a:p>
          <a:p>
            <a:pPr indent="0" lvl="0" marL="0" rtl="0" algn="ctr">
              <a:spcBef>
                <a:spcPts val="1600"/>
              </a:spcBef>
              <a:spcAft>
                <a:spcPts val="0"/>
              </a:spcAft>
              <a:buNone/>
            </a:pPr>
            <a:r>
              <a:rPr b="1" lang="ca" sz="1200"/>
              <a:t>F</a:t>
            </a:r>
            <a:r>
              <a:rPr b="1" baseline="-25000" lang="ca" sz="1200"/>
              <a:t>n</a:t>
            </a:r>
            <a:r>
              <a:rPr b="1" lang="ca" sz="1200"/>
              <a:t>=√(n·c·d1·d2/(d1+d2)/f)</a:t>
            </a:r>
            <a:br>
              <a:rPr b="1" lang="ca" sz="1200"/>
            </a:br>
            <a:r>
              <a:rPr b="1" lang="ca" sz="1200"/>
              <a:t>r=F</a:t>
            </a:r>
            <a:r>
              <a:rPr b="1" baseline="-25000" lang="ca" sz="1200"/>
              <a:t>1</a:t>
            </a:r>
            <a:r>
              <a:rPr b="1" lang="ca" sz="1200"/>
              <a:t>(d1=d2)=</a:t>
            </a:r>
            <a:r>
              <a:rPr b="1" lang="ca" sz="1200"/>
              <a:t>√(c·D/f/4)</a:t>
            </a:r>
            <a:br>
              <a:rPr b="1" lang="ca" sz="1200"/>
            </a:br>
            <a:r>
              <a:rPr b="1" lang="ca" sz="1200"/>
              <a:t>r(868MHz,D=1km)=9m</a:t>
            </a:r>
            <a:endParaRPr b="1" sz="1200"/>
          </a:p>
          <a:p>
            <a:pPr indent="0" lvl="0" marL="0" rtl="0" algn="l">
              <a:spcBef>
                <a:spcPts val="1600"/>
              </a:spcBef>
              <a:spcAft>
                <a:spcPts val="1600"/>
              </a:spcAft>
              <a:buNone/>
            </a:pPr>
            <a:r>
              <a:rPr lang="ca" sz="1200"/>
              <a:t>En general es considera que si el 80% de la primera zona de Fresnel està lliure d’obstacles el trajecte és equivalent espai obert. </a:t>
            </a:r>
            <a:endParaRPr sz="1200"/>
          </a:p>
        </p:txBody>
      </p:sp>
      <p:pic>
        <p:nvPicPr>
          <p:cNvPr id="240" name="Google Shape;240;p37"/>
          <p:cNvPicPr preferRelativeResize="0"/>
          <p:nvPr/>
        </p:nvPicPr>
        <p:blipFill>
          <a:blip r:embed="rId3">
            <a:alphaModFix/>
          </a:blip>
          <a:stretch>
            <a:fillRect/>
          </a:stretch>
        </p:blipFill>
        <p:spPr>
          <a:xfrm>
            <a:off x="3609675" y="1237088"/>
            <a:ext cx="5338650" cy="2669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3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Reflexió, Difracció, Dispersió,...</a:t>
            </a:r>
            <a:endParaRPr/>
          </a:p>
        </p:txBody>
      </p:sp>
      <p:pic>
        <p:nvPicPr>
          <p:cNvPr id="246" name="Google Shape;246;p38"/>
          <p:cNvPicPr preferRelativeResize="0"/>
          <p:nvPr/>
        </p:nvPicPr>
        <p:blipFill>
          <a:blip r:embed="rId3">
            <a:alphaModFix/>
          </a:blip>
          <a:stretch>
            <a:fillRect/>
          </a:stretch>
        </p:blipFill>
        <p:spPr>
          <a:xfrm>
            <a:off x="311699" y="1263950"/>
            <a:ext cx="6026250" cy="3442750"/>
          </a:xfrm>
          <a:prstGeom prst="rect">
            <a:avLst/>
          </a:prstGeom>
          <a:noFill/>
          <a:ln>
            <a:noFill/>
          </a:ln>
        </p:spPr>
      </p:pic>
      <p:pic>
        <p:nvPicPr>
          <p:cNvPr id="247" name="Google Shape;247;p38"/>
          <p:cNvPicPr preferRelativeResize="0"/>
          <p:nvPr/>
        </p:nvPicPr>
        <p:blipFill>
          <a:blip r:embed="rId4">
            <a:alphaModFix/>
          </a:blip>
          <a:stretch>
            <a:fillRect/>
          </a:stretch>
        </p:blipFill>
        <p:spPr>
          <a:xfrm>
            <a:off x="6386150" y="1993012"/>
            <a:ext cx="2446150" cy="1984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Balanç de l’enllaç (Link Budget)</a:t>
            </a:r>
            <a:endParaRPr/>
          </a:p>
        </p:txBody>
      </p:sp>
      <p:sp>
        <p:nvSpPr>
          <p:cNvPr id="253" name="Google Shape;253;p3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Diem </a:t>
            </a:r>
            <a:r>
              <a:rPr b="1" lang="ca" sz="1200"/>
              <a:t>balanç de l’enllaç</a:t>
            </a:r>
            <a:r>
              <a:rPr lang="ca" sz="1200"/>
              <a:t> (</a:t>
            </a:r>
            <a:r>
              <a:rPr i="1" lang="ca" sz="1200"/>
              <a:t>link budget</a:t>
            </a:r>
            <a:r>
              <a:rPr lang="ca" sz="1200"/>
              <a:t>) a la suma dels diferents </a:t>
            </a:r>
            <a:r>
              <a:rPr b="1" lang="ca" sz="1200"/>
              <a:t>guanys</a:t>
            </a:r>
            <a:r>
              <a:rPr lang="ca" sz="1200"/>
              <a:t> i </a:t>
            </a:r>
            <a:r>
              <a:rPr b="1" lang="ca" sz="1200"/>
              <a:t>pèrdues</a:t>
            </a:r>
            <a:r>
              <a:rPr lang="ca" sz="1200"/>
              <a:t> que es produeixen en la </a:t>
            </a:r>
            <a:r>
              <a:rPr b="1" lang="ca" sz="1200"/>
              <a:t>transmissió</a:t>
            </a:r>
            <a:r>
              <a:rPr lang="ca" sz="1200"/>
              <a:t>.</a:t>
            </a:r>
            <a:endParaRPr sz="1200"/>
          </a:p>
          <a:p>
            <a:pPr indent="0" lvl="0" marL="0" rtl="0" algn="ctr">
              <a:spcBef>
                <a:spcPts val="1600"/>
              </a:spcBef>
              <a:spcAft>
                <a:spcPts val="0"/>
              </a:spcAft>
              <a:buClr>
                <a:srgbClr val="000000"/>
              </a:buClr>
              <a:buSzPts val="1100"/>
              <a:buFont typeface="Arial"/>
              <a:buNone/>
            </a:pPr>
            <a:r>
              <a:rPr b="1" lang="ca" sz="1200"/>
              <a:t>P</a:t>
            </a:r>
            <a:r>
              <a:rPr b="1" baseline="-25000" lang="ca" sz="1200"/>
              <a:t>RX</a:t>
            </a:r>
            <a:r>
              <a:rPr b="1" lang="ca" sz="1200"/>
              <a:t> = P</a:t>
            </a:r>
            <a:r>
              <a:rPr b="1" baseline="-25000" lang="ca" sz="1200"/>
              <a:t>TX</a:t>
            </a:r>
            <a:r>
              <a:rPr b="1" lang="ca" sz="1200"/>
              <a:t> + G</a:t>
            </a:r>
            <a:r>
              <a:rPr b="1" baseline="-25000" lang="ca" sz="1200"/>
              <a:t>TX</a:t>
            </a:r>
            <a:r>
              <a:rPr b="1" lang="ca" sz="1200"/>
              <a:t> + G</a:t>
            </a:r>
            <a:r>
              <a:rPr b="1" baseline="-25000" lang="ca" sz="1200"/>
              <a:t>RX</a:t>
            </a:r>
            <a:r>
              <a:rPr b="1" lang="ca" sz="1200"/>
              <a:t> - P</a:t>
            </a:r>
            <a:r>
              <a:rPr b="1" baseline="-25000" lang="ca" sz="1200"/>
              <a:t>C</a:t>
            </a:r>
            <a:r>
              <a:rPr b="1" lang="ca" sz="1200"/>
              <a:t> - P</a:t>
            </a:r>
            <a:r>
              <a:rPr b="1" baseline="-25000" lang="ca" sz="1200"/>
              <a:t>L</a:t>
            </a:r>
            <a:r>
              <a:rPr b="1" lang="ca" sz="1200"/>
              <a:t> - P</a:t>
            </a:r>
            <a:r>
              <a:rPr b="1" baseline="-25000" lang="ca" sz="1200"/>
              <a:t>V</a:t>
            </a:r>
            <a:endParaRPr b="1" baseline="-25000"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rPr lang="ca" sz="1200"/>
              <a:t>Si aquest balanç és major que la </a:t>
            </a:r>
            <a:r>
              <a:rPr b="1" lang="ca" sz="1200"/>
              <a:t>sensibilitat del receptor</a:t>
            </a:r>
            <a:r>
              <a:rPr lang="ca" sz="1200"/>
              <a:t> es podrà </a:t>
            </a:r>
            <a:r>
              <a:rPr lang="ca" sz="1200"/>
              <a:t>produir</a:t>
            </a:r>
            <a:r>
              <a:rPr lang="ca" sz="1200"/>
              <a:t> la recepció.</a:t>
            </a:r>
            <a:endParaRPr sz="1200"/>
          </a:p>
          <a:p>
            <a:pPr indent="0" lvl="0" marL="0" rtl="0" algn="l">
              <a:spcBef>
                <a:spcPts val="1600"/>
              </a:spcBef>
              <a:spcAft>
                <a:spcPts val="1600"/>
              </a:spcAft>
              <a:buNone/>
            </a:pPr>
            <a:r>
              <a:t/>
            </a:r>
            <a:endParaRPr sz="1200"/>
          </a:p>
        </p:txBody>
      </p:sp>
      <p:sp>
        <p:nvSpPr>
          <p:cNvPr id="254" name="Google Shape;254;p39"/>
          <p:cNvSpPr txBox="1"/>
          <p:nvPr/>
        </p:nvSpPr>
        <p:spPr>
          <a:xfrm>
            <a:off x="489200" y="2303375"/>
            <a:ext cx="4070100" cy="18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1200">
                <a:solidFill>
                  <a:schemeClr val="dk2"/>
                </a:solidFill>
                <a:latin typeface="Source Code Pro"/>
                <a:ea typeface="Source Code Pro"/>
                <a:cs typeface="Source Code Pro"/>
                <a:sym typeface="Source Code Pro"/>
              </a:rPr>
              <a:t>Guanys:</a:t>
            </a:r>
            <a:endParaRPr sz="12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Antena transmissió</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Antena recepció</a:t>
            </a:r>
            <a:endParaRPr sz="1200">
              <a:solidFill>
                <a:schemeClr val="dk2"/>
              </a:solidFill>
              <a:latin typeface="Source Code Pro"/>
              <a:ea typeface="Source Code Pro"/>
              <a:cs typeface="Source Code Pro"/>
              <a:sym typeface="Source Code Pro"/>
            </a:endParaRPr>
          </a:p>
        </p:txBody>
      </p:sp>
      <p:sp>
        <p:nvSpPr>
          <p:cNvPr id="255" name="Google Shape;255;p39"/>
          <p:cNvSpPr txBox="1"/>
          <p:nvPr/>
        </p:nvSpPr>
        <p:spPr>
          <a:xfrm>
            <a:off x="4589250" y="2303375"/>
            <a:ext cx="4070100" cy="18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1200">
                <a:solidFill>
                  <a:schemeClr val="dk2"/>
                </a:solidFill>
                <a:latin typeface="Source Code Pro"/>
                <a:ea typeface="Source Code Pro"/>
                <a:cs typeface="Source Code Pro"/>
                <a:sym typeface="Source Code Pro"/>
              </a:rPr>
              <a:t>Pèrdues</a:t>
            </a:r>
            <a:r>
              <a:rPr lang="ca" sz="1200">
                <a:solidFill>
                  <a:schemeClr val="dk2"/>
                </a:solidFill>
                <a:latin typeface="Source Code Pro"/>
                <a:ea typeface="Source Code Pro"/>
                <a:cs typeface="Source Code Pro"/>
                <a:sym typeface="Source Code Pro"/>
              </a:rPr>
              <a:t>:</a:t>
            </a:r>
            <a:endParaRPr sz="1200">
              <a:solidFill>
                <a:schemeClr val="dk2"/>
              </a:solidFill>
              <a:latin typeface="Source Code Pro"/>
              <a:ea typeface="Source Code Pro"/>
              <a:cs typeface="Source Code Pro"/>
              <a:sym typeface="Source Code Pro"/>
            </a:endParaRPr>
          </a:p>
          <a:p>
            <a:pPr indent="0" lvl="0" marL="0" rtl="0" algn="l">
              <a:spcBef>
                <a:spcPts val="0"/>
              </a:spcBef>
              <a:spcAft>
                <a:spcPts val="0"/>
              </a:spcAft>
              <a:buNone/>
            </a:pPr>
            <a:r>
              <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Adaptació antenes</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Connectors</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Cables</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Aire</a:t>
            </a:r>
            <a:endParaRPr sz="1200">
              <a:solidFill>
                <a:schemeClr val="dk2"/>
              </a:solidFill>
              <a:latin typeface="Source Code Pro"/>
              <a:ea typeface="Source Code Pro"/>
              <a:cs typeface="Source Code Pro"/>
              <a:sym typeface="Source Code Pro"/>
            </a:endParaRPr>
          </a:p>
          <a:p>
            <a:pPr indent="-304800" lvl="0" marL="457200" rtl="0" algn="l">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Obstacles</a:t>
            </a:r>
            <a:endParaRPr sz="1200">
              <a:solidFill>
                <a:schemeClr val="dk2"/>
              </a:solidFill>
              <a:latin typeface="Source Code Pro"/>
              <a:ea typeface="Source Code Pro"/>
              <a:cs typeface="Source Code Pro"/>
              <a:sym typeface="Source Code Pr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Balanç</a:t>
            </a:r>
            <a:r>
              <a:rPr lang="ca"/>
              <a:t> de l’enllaç (Link Budget)</a:t>
            </a:r>
            <a:endParaRPr/>
          </a:p>
        </p:txBody>
      </p:sp>
      <p:pic>
        <p:nvPicPr>
          <p:cNvPr id="261" name="Google Shape;261;p40"/>
          <p:cNvPicPr preferRelativeResize="0"/>
          <p:nvPr/>
        </p:nvPicPr>
        <p:blipFill>
          <a:blip r:embed="rId3">
            <a:alphaModFix/>
          </a:blip>
          <a:stretch>
            <a:fillRect/>
          </a:stretch>
        </p:blipFill>
        <p:spPr>
          <a:xfrm>
            <a:off x="1184264" y="1215100"/>
            <a:ext cx="6775460" cy="3371900"/>
          </a:xfrm>
          <a:prstGeom prst="rect">
            <a:avLst/>
          </a:prstGeom>
          <a:noFill/>
          <a:ln>
            <a:noFill/>
          </a:ln>
        </p:spPr>
      </p:pic>
      <p:sp>
        <p:nvSpPr>
          <p:cNvPr id="262" name="Google Shape;262;p40"/>
          <p:cNvSpPr txBox="1"/>
          <p:nvPr/>
        </p:nvSpPr>
        <p:spPr>
          <a:xfrm rot="-5400000">
            <a:off x="65142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POTÈNCIA DE TRANSMISSIÓ</a:t>
            </a:r>
            <a:endParaRPr b="1" sz="800">
              <a:solidFill>
                <a:srgbClr val="0000FF"/>
              </a:solidFill>
              <a:latin typeface="Verdana"/>
              <a:ea typeface="Verdana"/>
              <a:cs typeface="Verdana"/>
              <a:sym typeface="Verdana"/>
            </a:endParaRPr>
          </a:p>
        </p:txBody>
      </p:sp>
      <p:sp>
        <p:nvSpPr>
          <p:cNvPr id="263" name="Google Shape;263;p40"/>
          <p:cNvSpPr txBox="1"/>
          <p:nvPr/>
        </p:nvSpPr>
        <p:spPr>
          <a:xfrm rot="-5400000">
            <a:off x="11295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PÈRDUES PER LES CONNEXIONS</a:t>
            </a:r>
            <a:endParaRPr b="1" sz="800">
              <a:solidFill>
                <a:srgbClr val="0000FF"/>
              </a:solidFill>
              <a:latin typeface="Verdana"/>
              <a:ea typeface="Verdana"/>
              <a:cs typeface="Verdana"/>
              <a:sym typeface="Verdana"/>
            </a:endParaRPr>
          </a:p>
        </p:txBody>
      </p:sp>
      <p:sp>
        <p:nvSpPr>
          <p:cNvPr id="264" name="Google Shape;264;p40"/>
          <p:cNvSpPr txBox="1"/>
          <p:nvPr/>
        </p:nvSpPr>
        <p:spPr>
          <a:xfrm rot="-5400000">
            <a:off x="160772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GUANY DE L’ANTENA</a:t>
            </a:r>
            <a:endParaRPr b="1" sz="800">
              <a:solidFill>
                <a:srgbClr val="0000FF"/>
              </a:solidFill>
              <a:latin typeface="Verdana"/>
              <a:ea typeface="Verdana"/>
              <a:cs typeface="Verdana"/>
              <a:sym typeface="Verdana"/>
            </a:endParaRPr>
          </a:p>
        </p:txBody>
      </p:sp>
      <p:sp>
        <p:nvSpPr>
          <p:cNvPr id="265" name="Google Shape;265;p40"/>
          <p:cNvSpPr txBox="1"/>
          <p:nvPr/>
        </p:nvSpPr>
        <p:spPr>
          <a:xfrm rot="-5400000">
            <a:off x="54718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GUANY DE L’ANTENA</a:t>
            </a:r>
            <a:endParaRPr b="1" sz="800">
              <a:solidFill>
                <a:srgbClr val="0000FF"/>
              </a:solidFill>
              <a:latin typeface="Verdana"/>
              <a:ea typeface="Verdana"/>
              <a:cs typeface="Verdana"/>
              <a:sym typeface="Verdana"/>
            </a:endParaRPr>
          </a:p>
        </p:txBody>
      </p:sp>
      <p:sp>
        <p:nvSpPr>
          <p:cNvPr id="266" name="Google Shape;266;p40"/>
          <p:cNvSpPr txBox="1"/>
          <p:nvPr/>
        </p:nvSpPr>
        <p:spPr>
          <a:xfrm rot="-5400000">
            <a:off x="59504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PÈRDUES PER LES CONNEXIONS</a:t>
            </a:r>
            <a:endParaRPr b="1" sz="800">
              <a:solidFill>
                <a:srgbClr val="0000FF"/>
              </a:solidFill>
              <a:latin typeface="Verdana"/>
              <a:ea typeface="Verdana"/>
              <a:cs typeface="Verdana"/>
              <a:sym typeface="Verdana"/>
            </a:endParaRPr>
          </a:p>
        </p:txBody>
      </p:sp>
      <p:sp>
        <p:nvSpPr>
          <p:cNvPr id="267" name="Google Shape;267;p40"/>
          <p:cNvSpPr txBox="1"/>
          <p:nvPr/>
        </p:nvSpPr>
        <p:spPr>
          <a:xfrm rot="-5400000">
            <a:off x="64290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POTÈNCIA DE RECEPCIÓ</a:t>
            </a:r>
            <a:endParaRPr b="1" sz="800">
              <a:solidFill>
                <a:srgbClr val="0000FF"/>
              </a:solidFill>
              <a:latin typeface="Verdana"/>
              <a:ea typeface="Verdana"/>
              <a:cs typeface="Verdana"/>
              <a:sym typeface="Verdana"/>
            </a:endParaRPr>
          </a:p>
        </p:txBody>
      </p:sp>
      <p:sp>
        <p:nvSpPr>
          <p:cNvPr id="268" name="Google Shape;268;p40"/>
          <p:cNvSpPr txBox="1"/>
          <p:nvPr/>
        </p:nvSpPr>
        <p:spPr>
          <a:xfrm>
            <a:off x="3595375" y="2859825"/>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PÈRDUES DEGUT AL MEDI</a:t>
            </a:r>
            <a:endParaRPr b="1" sz="800">
              <a:solidFill>
                <a:srgbClr val="0000FF"/>
              </a:solidFill>
              <a:latin typeface="Verdana"/>
              <a:ea typeface="Verdana"/>
              <a:cs typeface="Verdana"/>
              <a:sym typeface="Verdana"/>
            </a:endParaRPr>
          </a:p>
        </p:txBody>
      </p:sp>
      <p:sp>
        <p:nvSpPr>
          <p:cNvPr id="269" name="Google Shape;269;p40"/>
          <p:cNvSpPr txBox="1"/>
          <p:nvPr/>
        </p:nvSpPr>
        <p:spPr>
          <a:xfrm>
            <a:off x="2765325" y="4146025"/>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6AA84F"/>
                </a:solidFill>
                <a:latin typeface="Verdana"/>
                <a:ea typeface="Verdana"/>
                <a:cs typeface="Verdana"/>
                <a:sym typeface="Verdana"/>
              </a:rPr>
              <a:t>SENSIBILITAT DEL RECEPTOR</a:t>
            </a:r>
            <a:endParaRPr b="1" sz="800">
              <a:solidFill>
                <a:srgbClr val="6AA84F"/>
              </a:solidFill>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4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Balanç de l’enllaç (Exemple)</a:t>
            </a:r>
            <a:endParaRPr/>
          </a:p>
        </p:txBody>
      </p:sp>
      <p:sp>
        <p:nvSpPr>
          <p:cNvPr id="275" name="Google Shape;275;p41"/>
          <p:cNvSpPr txBox="1"/>
          <p:nvPr>
            <p:ph idx="1" type="body"/>
          </p:nvPr>
        </p:nvSpPr>
        <p:spPr>
          <a:xfrm>
            <a:off x="311700" y="1228675"/>
            <a:ext cx="82377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Anem a fer un exemple amb una passarel·la de TTNCat i un node de protipat.</a:t>
            </a:r>
            <a:endParaRPr sz="1200"/>
          </a:p>
          <a:p>
            <a:pPr indent="0" lvl="0" marL="0" rtl="0" algn="l">
              <a:spcBef>
                <a:spcPts val="1600"/>
              </a:spcBef>
              <a:spcAft>
                <a:spcPts val="0"/>
              </a:spcAft>
              <a:buNone/>
            </a:pPr>
            <a:r>
              <a:rPr lang="ca" sz="1200"/>
              <a:t>Guanys:</a:t>
            </a:r>
            <a:endParaRPr sz="1200"/>
          </a:p>
          <a:p>
            <a:pPr indent="-304800" lvl="0" marL="457200" rtl="0" algn="l">
              <a:spcBef>
                <a:spcPts val="1600"/>
              </a:spcBef>
              <a:spcAft>
                <a:spcPts val="0"/>
              </a:spcAft>
              <a:buSzPts val="1200"/>
              <a:buChar char="●"/>
            </a:pPr>
            <a:r>
              <a:rPr lang="ca" sz="1200"/>
              <a:t>Potència de transmissió: 14dBm</a:t>
            </a:r>
            <a:endParaRPr sz="1200"/>
          </a:p>
          <a:p>
            <a:pPr indent="-304800" lvl="0" marL="457200" rtl="0" algn="l">
              <a:spcBef>
                <a:spcPts val="0"/>
              </a:spcBef>
              <a:spcAft>
                <a:spcPts val="0"/>
              </a:spcAft>
              <a:buSzPts val="1200"/>
              <a:buChar char="●"/>
            </a:pPr>
            <a:r>
              <a:rPr lang="ca" sz="1200"/>
              <a:t>Sensibilitat </a:t>
            </a:r>
            <a:r>
              <a:rPr i="1" lang="ca" sz="1200"/>
              <a:t>equivalent</a:t>
            </a:r>
            <a:r>
              <a:rPr lang="ca" sz="1200"/>
              <a:t> del receptor: -137dBm (SF12BW125)</a:t>
            </a:r>
            <a:endParaRPr sz="1200"/>
          </a:p>
          <a:p>
            <a:pPr indent="-304800" lvl="0" marL="457200" rtl="0" algn="l">
              <a:spcBef>
                <a:spcPts val="0"/>
              </a:spcBef>
              <a:spcAft>
                <a:spcPts val="0"/>
              </a:spcAft>
              <a:buSzPts val="1200"/>
              <a:buChar char="●"/>
            </a:pPr>
            <a:r>
              <a:rPr lang="ca" sz="1200"/>
              <a:t>Guany de l’antenna de l’emisor: 2.15dBi (dipol perfecte)</a:t>
            </a:r>
            <a:endParaRPr sz="1200"/>
          </a:p>
          <a:p>
            <a:pPr indent="-304800" lvl="0" marL="457200" rtl="0" algn="l">
              <a:spcBef>
                <a:spcPts val="0"/>
              </a:spcBef>
              <a:spcAft>
                <a:spcPts val="0"/>
              </a:spcAft>
              <a:buSzPts val="1200"/>
              <a:buChar char="●"/>
            </a:pPr>
            <a:r>
              <a:rPr lang="ca" sz="1200"/>
              <a:t>Guany de l’antenna de recepció: 4.15dBi (LorixOne outdoor antenna datasheet)</a:t>
            </a:r>
            <a:endParaRPr sz="1200"/>
          </a:p>
          <a:p>
            <a:pPr indent="0" lvl="0" marL="0" rtl="0" algn="l">
              <a:spcBef>
                <a:spcPts val="1600"/>
              </a:spcBef>
              <a:spcAft>
                <a:spcPts val="0"/>
              </a:spcAft>
              <a:buNone/>
            </a:pPr>
            <a:r>
              <a:rPr lang="ca" sz="1200"/>
              <a:t>Pèrdues:</a:t>
            </a:r>
            <a:endParaRPr sz="1200"/>
          </a:p>
          <a:p>
            <a:pPr indent="-304800" lvl="0" marL="457200" rtl="0" algn="l">
              <a:spcBef>
                <a:spcPts val="1600"/>
              </a:spcBef>
              <a:spcAft>
                <a:spcPts val="0"/>
              </a:spcAft>
              <a:buSzPts val="1200"/>
              <a:buChar char="●"/>
            </a:pPr>
            <a:r>
              <a:rPr lang="ca" sz="1200"/>
              <a:t>Connector node: -0.1dB</a:t>
            </a:r>
            <a:endParaRPr sz="1200"/>
          </a:p>
          <a:p>
            <a:pPr indent="-304800" lvl="0" marL="457200" rtl="0" algn="l">
              <a:spcBef>
                <a:spcPts val="0"/>
              </a:spcBef>
              <a:spcAft>
                <a:spcPts val="0"/>
              </a:spcAft>
              <a:buSzPts val="1200"/>
              <a:buChar char="●"/>
            </a:pPr>
            <a:r>
              <a:rPr lang="ca" sz="1200"/>
              <a:t>Connector gateway: -0.1dB</a:t>
            </a:r>
            <a:endParaRPr sz="1200"/>
          </a:p>
          <a:p>
            <a:pPr indent="-304800" lvl="0" marL="457200" rtl="0" algn="l">
              <a:spcBef>
                <a:spcPts val="0"/>
              </a:spcBef>
              <a:spcAft>
                <a:spcPts val="0"/>
              </a:spcAft>
              <a:buSzPts val="1200"/>
              <a:buChar char="●"/>
            </a:pPr>
            <a:r>
              <a:rPr lang="ca" sz="1200"/>
              <a:t>Constant n d’entorn: 4 (urbà)</a:t>
            </a:r>
            <a:endParaRPr sz="1200"/>
          </a:p>
          <a:p>
            <a:pPr indent="0" lvl="0" marL="0" rtl="0" algn="l">
              <a:spcBef>
                <a:spcPts val="1600"/>
              </a:spcBef>
              <a:spcAft>
                <a:spcPts val="1600"/>
              </a:spcAft>
              <a:buNone/>
            </a:pPr>
            <a:r>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ph idx="1" type="body"/>
          </p:nvPr>
        </p:nvSpPr>
        <p:spPr>
          <a:xfrm>
            <a:off x="311700" y="1228675"/>
            <a:ext cx="8520600" cy="33402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ca" u="sng">
                <a:solidFill>
                  <a:schemeClr val="hlink"/>
                </a:solidFill>
                <a:hlinkClick r:id="rId3"/>
              </a:rPr>
              <a:t>Introducció</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Google Shape;280;p4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Balanç de l’enllaç (Exemple)</a:t>
            </a:r>
            <a:endParaRPr/>
          </a:p>
        </p:txBody>
      </p:sp>
      <p:sp>
        <p:nvSpPr>
          <p:cNvPr id="281" name="Google Shape;281;p42"/>
          <p:cNvSpPr txBox="1"/>
          <p:nvPr>
            <p:ph idx="1" type="body"/>
          </p:nvPr>
        </p:nvSpPr>
        <p:spPr>
          <a:xfrm>
            <a:off x="311700" y="1228675"/>
            <a:ext cx="8237700" cy="3340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ca" sz="1200"/>
              <a:t>P</a:t>
            </a:r>
            <a:r>
              <a:rPr b="1" baseline="-25000" lang="ca" sz="1200"/>
              <a:t>RX</a:t>
            </a:r>
            <a:r>
              <a:rPr b="1" lang="ca" sz="1200"/>
              <a:t> = P</a:t>
            </a:r>
            <a:r>
              <a:rPr b="1" baseline="-25000" lang="ca" sz="1200"/>
              <a:t>TX</a:t>
            </a:r>
            <a:r>
              <a:rPr b="1" lang="ca" sz="1200"/>
              <a:t> + G</a:t>
            </a:r>
            <a:r>
              <a:rPr b="1" baseline="-25000" lang="ca" sz="1200"/>
              <a:t>TX</a:t>
            </a:r>
            <a:r>
              <a:rPr b="1" lang="ca" sz="1200"/>
              <a:t> + G</a:t>
            </a:r>
            <a:r>
              <a:rPr b="1" baseline="-25000" lang="ca" sz="1200"/>
              <a:t>RX</a:t>
            </a:r>
            <a:r>
              <a:rPr b="1" lang="ca" sz="1200"/>
              <a:t> - P</a:t>
            </a:r>
            <a:r>
              <a:rPr b="1" baseline="-25000" lang="ca" sz="1200"/>
              <a:t>C</a:t>
            </a:r>
            <a:r>
              <a:rPr b="1" lang="ca" sz="1200"/>
              <a:t> - P</a:t>
            </a:r>
            <a:r>
              <a:rPr b="1" baseline="-25000" lang="ca" sz="1200"/>
              <a:t>L</a:t>
            </a:r>
            <a:br>
              <a:rPr b="1" lang="ca" sz="1200"/>
            </a:br>
            <a:r>
              <a:rPr b="1" lang="ca" sz="1200"/>
              <a:t>-137 = 14 + 2.15 + 4.15 - 0.2 - P</a:t>
            </a:r>
            <a:r>
              <a:rPr b="1" baseline="-25000" lang="ca" sz="1200"/>
              <a:t>L</a:t>
            </a:r>
            <a:br>
              <a:rPr b="1" lang="ca" sz="1200"/>
            </a:br>
            <a:r>
              <a:rPr b="1" lang="ca" sz="1200"/>
              <a:t>P</a:t>
            </a:r>
            <a:r>
              <a:rPr b="1" baseline="-25000" lang="ca" sz="1200"/>
              <a:t>L</a:t>
            </a:r>
            <a:r>
              <a:rPr b="1" lang="ca" sz="1200"/>
              <a:t> = 157.1dB</a:t>
            </a:r>
            <a:br>
              <a:rPr b="1" lang="ca" sz="1200"/>
            </a:br>
            <a:r>
              <a:rPr b="1" lang="ca" sz="1200"/>
              <a:t>P</a:t>
            </a:r>
            <a:r>
              <a:rPr b="1" baseline="-25000" lang="ca" sz="1200"/>
              <a:t>L</a:t>
            </a:r>
            <a:r>
              <a:rPr b="1" lang="ca" sz="1200"/>
              <a:t> = P</a:t>
            </a:r>
            <a:r>
              <a:rPr b="1" baseline="-25000" lang="ca" sz="1200"/>
              <a:t>0</a:t>
            </a:r>
            <a:r>
              <a:rPr b="1" lang="ca" sz="1200"/>
              <a:t> + 10·n·log(R) = -31.2 + 10 · n · log(R)</a:t>
            </a:r>
            <a:endParaRPr b="1" sz="1200"/>
          </a:p>
          <a:p>
            <a:pPr indent="0" lvl="0" marL="0" rtl="0" algn="l">
              <a:spcBef>
                <a:spcPts val="1600"/>
              </a:spcBef>
              <a:spcAft>
                <a:spcPts val="0"/>
              </a:spcAft>
              <a:buNone/>
            </a:pPr>
            <a:r>
              <a:t/>
            </a:r>
            <a:endParaRPr b="1" sz="1200"/>
          </a:p>
          <a:p>
            <a:pPr indent="0" lvl="0" marL="0" rtl="0" algn="l">
              <a:spcBef>
                <a:spcPts val="1600"/>
              </a:spcBef>
              <a:spcAft>
                <a:spcPts val="0"/>
              </a:spcAft>
              <a:buNone/>
            </a:pPr>
            <a:r>
              <a:t/>
            </a:r>
            <a:endParaRPr b="1"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graphicFrame>
        <p:nvGraphicFramePr>
          <p:cNvPr id="282" name="Google Shape;282;p42"/>
          <p:cNvGraphicFramePr/>
          <p:nvPr/>
        </p:nvGraphicFramePr>
        <p:xfrm>
          <a:off x="2537975" y="2632375"/>
          <a:ext cx="3000000" cy="3000000"/>
        </p:xfrm>
        <a:graphic>
          <a:graphicData uri="http://schemas.openxmlformats.org/drawingml/2006/table">
            <a:tbl>
              <a:tblPr>
                <a:noFill/>
                <a:tableStyleId>{39712355-F349-460C-A7CF-8411F4A4048C}</a:tableStyleId>
              </a:tblPr>
              <a:tblGrid>
                <a:gridCol w="1892575"/>
                <a:gridCol w="1892575"/>
              </a:tblGrid>
              <a:tr h="312150">
                <a:tc>
                  <a:txBody>
                    <a:bodyPr>
                      <a:noAutofit/>
                    </a:bodyPr>
                    <a:lstStyle/>
                    <a:p>
                      <a:pPr indent="0" lvl="0" marL="0" marR="0" rtl="0" algn="ctr">
                        <a:lnSpc>
                          <a:spcPct val="100000"/>
                        </a:lnSpc>
                        <a:spcBef>
                          <a:spcPts val="0"/>
                        </a:spcBef>
                        <a:spcAft>
                          <a:spcPts val="0"/>
                        </a:spcAft>
                        <a:buClr>
                          <a:srgbClr val="000000"/>
                        </a:buClr>
                        <a:buSzPts val="1100"/>
                        <a:buFont typeface="Arial"/>
                        <a:buNone/>
                      </a:pPr>
                      <a:r>
                        <a:rPr b="1" lang="ca" sz="1000">
                          <a:solidFill>
                            <a:schemeClr val="dk2"/>
                          </a:solidFill>
                          <a:latin typeface="Source Code Pro"/>
                          <a:ea typeface="Source Code Pro"/>
                          <a:cs typeface="Source Code Pro"/>
                          <a:sym typeface="Source Code Pro"/>
                        </a:rPr>
                        <a:t>n</a:t>
                      </a:r>
                      <a:endParaRPr b="1" sz="1000">
                        <a:solidFill>
                          <a:schemeClr val="dk2"/>
                        </a:solidFill>
                        <a:latin typeface="Source Code Pro"/>
                        <a:ea typeface="Source Code Pro"/>
                        <a:cs typeface="Source Code Pro"/>
                        <a:sym typeface="Source Code Pro"/>
                      </a:endParaRPr>
                    </a:p>
                  </a:txBody>
                  <a:tcPr marT="91425" marB="91425" marR="91425" marL="91425" anchor="ctr"/>
                </a:tc>
                <a:tc>
                  <a:txBody>
                    <a:bodyPr>
                      <a:noAutofit/>
                    </a:bodyPr>
                    <a:lstStyle/>
                    <a:p>
                      <a:pPr indent="0" lvl="0" marL="0" marR="0" rtl="0" algn="ctr">
                        <a:lnSpc>
                          <a:spcPct val="100000"/>
                        </a:lnSpc>
                        <a:spcBef>
                          <a:spcPts val="0"/>
                        </a:spcBef>
                        <a:spcAft>
                          <a:spcPts val="0"/>
                        </a:spcAft>
                        <a:buClr>
                          <a:srgbClr val="000000"/>
                        </a:buClr>
                        <a:buSzPts val="1100"/>
                        <a:buFont typeface="Arial"/>
                        <a:buNone/>
                      </a:pPr>
                      <a:r>
                        <a:rPr b="1" lang="ca" sz="1000">
                          <a:solidFill>
                            <a:schemeClr val="dk2"/>
                          </a:solidFill>
                          <a:latin typeface="Source Code Pro"/>
                          <a:ea typeface="Source Code Pro"/>
                          <a:cs typeface="Source Code Pro"/>
                          <a:sym typeface="Source Code Pro"/>
                        </a:rPr>
                        <a:t>R (km)</a:t>
                      </a:r>
                      <a:endParaRPr b="1" sz="1000">
                        <a:solidFill>
                          <a:schemeClr val="dk2"/>
                        </a:solidFill>
                        <a:latin typeface="Source Code Pro"/>
                        <a:ea typeface="Source Code Pro"/>
                        <a:cs typeface="Source Code Pro"/>
                        <a:sym typeface="Source Code Pro"/>
                      </a:endParaRPr>
                    </a:p>
                  </a:txBody>
                  <a:tcPr marT="91425" marB="91425" marR="91425" marL="91425" anchor="ctr"/>
                </a:tc>
              </a:tr>
              <a:tr h="450650">
                <a:tc>
                  <a:txBody>
                    <a:bodyPr>
                      <a:noAutofit/>
                    </a:bodyPr>
                    <a:lstStyle/>
                    <a:p>
                      <a:pPr indent="0" lvl="0" marL="0" marR="0" rtl="0" algn="ctr">
                        <a:lnSpc>
                          <a:spcPct val="100000"/>
                        </a:lnSpc>
                        <a:spcBef>
                          <a:spcPts val="0"/>
                        </a:spcBef>
                        <a:spcAft>
                          <a:spcPts val="0"/>
                        </a:spcAft>
                        <a:buClr>
                          <a:srgbClr val="000000"/>
                        </a:buClr>
                        <a:buSzPts val="1100"/>
                        <a:buFont typeface="Arial"/>
                        <a:buNone/>
                      </a:pPr>
                      <a:r>
                        <a:rPr lang="ca" sz="1000">
                          <a:solidFill>
                            <a:schemeClr val="dk2"/>
                          </a:solidFill>
                          <a:latin typeface="Source Code Pro"/>
                          <a:ea typeface="Source Code Pro"/>
                          <a:cs typeface="Source Code Pro"/>
                          <a:sym typeface="Source Code Pro"/>
                        </a:rPr>
                        <a:t>4 (urbà)</a:t>
                      </a:r>
                      <a:endParaRPr sz="1000">
                        <a:solidFill>
                          <a:schemeClr val="dk2"/>
                        </a:solidFill>
                        <a:latin typeface="Source Code Pro"/>
                        <a:ea typeface="Source Code Pro"/>
                        <a:cs typeface="Source Code Pro"/>
                        <a:sym typeface="Source Code Pro"/>
                      </a:endParaRPr>
                    </a:p>
                  </a:txBody>
                  <a:tcPr marT="91425" marB="91425" marR="91425" marL="91425" anchor="ctr"/>
                </a:tc>
                <a:tc>
                  <a:txBody>
                    <a:bodyPr>
                      <a:noAutofit/>
                    </a:bodyPr>
                    <a:lstStyle/>
                    <a:p>
                      <a:pPr indent="0" lvl="0" marL="0" marR="0" rtl="0" algn="ctr">
                        <a:lnSpc>
                          <a:spcPct val="100000"/>
                        </a:lnSpc>
                        <a:spcBef>
                          <a:spcPts val="0"/>
                        </a:spcBef>
                        <a:spcAft>
                          <a:spcPts val="0"/>
                        </a:spcAft>
                        <a:buClr>
                          <a:srgbClr val="000000"/>
                        </a:buClr>
                        <a:buSzPts val="1100"/>
                        <a:buFont typeface="Arial"/>
                        <a:buNone/>
                      </a:pPr>
                      <a:r>
                        <a:rPr lang="ca" sz="1000">
                          <a:solidFill>
                            <a:schemeClr val="dk2"/>
                          </a:solidFill>
                          <a:latin typeface="Source Code Pro"/>
                          <a:ea typeface="Source Code Pro"/>
                          <a:cs typeface="Source Code Pro"/>
                          <a:sym typeface="Source Code Pro"/>
                        </a:rPr>
                        <a:t>1.4</a:t>
                      </a:r>
                      <a:endParaRPr sz="1000">
                        <a:solidFill>
                          <a:schemeClr val="dk2"/>
                        </a:solidFill>
                        <a:latin typeface="Source Code Pro"/>
                        <a:ea typeface="Source Code Pro"/>
                        <a:cs typeface="Source Code Pro"/>
                        <a:sym typeface="Source Code Pro"/>
                      </a:endParaRPr>
                    </a:p>
                  </a:txBody>
                  <a:tcPr marT="91425" marB="91425" marR="91425" marL="91425" anchor="ctr"/>
                </a:tc>
              </a:tr>
              <a:tr h="450650">
                <a:tc>
                  <a:txBody>
                    <a:bodyPr>
                      <a:noAutofit/>
                    </a:bodyPr>
                    <a:lstStyle/>
                    <a:p>
                      <a:pPr indent="0" lvl="0" marL="0" rtl="0" algn="ctr">
                        <a:spcBef>
                          <a:spcPts val="0"/>
                        </a:spcBef>
                        <a:spcAft>
                          <a:spcPts val="0"/>
                        </a:spcAft>
                        <a:buClr>
                          <a:srgbClr val="000000"/>
                        </a:buClr>
                        <a:buSzPts val="1100"/>
                        <a:buFont typeface="Arial"/>
                        <a:buNone/>
                      </a:pPr>
                      <a:r>
                        <a:rPr lang="ca" sz="1000">
                          <a:solidFill>
                            <a:schemeClr val="dk2"/>
                          </a:solidFill>
                          <a:latin typeface="Source Code Pro"/>
                          <a:ea typeface="Source Code Pro"/>
                          <a:cs typeface="Source Code Pro"/>
                          <a:sym typeface="Source Code Pro"/>
                        </a:rPr>
                        <a:t>3 (rural)</a:t>
                      </a:r>
                      <a:endParaRPr sz="1000">
                        <a:solidFill>
                          <a:schemeClr val="dk2"/>
                        </a:solidFill>
                        <a:latin typeface="Source Code Pro"/>
                        <a:ea typeface="Source Code Pro"/>
                        <a:cs typeface="Source Code Pro"/>
                        <a:sym typeface="Source Code Pro"/>
                      </a:endParaRPr>
                    </a:p>
                  </a:txBody>
                  <a:tcPr marT="91425" marB="91425" marR="91425" marL="91425" anchor="ctr">
                    <a:lnB cap="flat" cmpd="sng" w="9525">
                      <a:solidFill>
                        <a:srgbClr val="9E9E9E"/>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rgbClr val="000000"/>
                        </a:buClr>
                        <a:buSzPts val="1100"/>
                        <a:buFont typeface="Arial"/>
                        <a:buNone/>
                      </a:pPr>
                      <a:r>
                        <a:rPr lang="ca" sz="1000">
                          <a:solidFill>
                            <a:schemeClr val="dk2"/>
                          </a:solidFill>
                          <a:latin typeface="Source Code Pro"/>
                          <a:ea typeface="Source Code Pro"/>
                          <a:cs typeface="Source Code Pro"/>
                          <a:sym typeface="Source Code Pro"/>
                        </a:rPr>
                        <a:t>15.7</a:t>
                      </a:r>
                      <a:endParaRPr sz="1000">
                        <a:solidFill>
                          <a:schemeClr val="dk2"/>
                        </a:solidFill>
                        <a:latin typeface="Source Code Pro"/>
                        <a:ea typeface="Source Code Pro"/>
                        <a:cs typeface="Source Code Pro"/>
                        <a:sym typeface="Source Code Pro"/>
                      </a:endParaRPr>
                    </a:p>
                  </a:txBody>
                  <a:tcPr marT="91425" marB="91425" marR="91425" marL="91425" anchor="ctr">
                    <a:lnB cap="flat" cmpd="sng" w="9525">
                      <a:solidFill>
                        <a:srgbClr val="9E9E9E"/>
                      </a:solidFill>
                      <a:prstDash val="solid"/>
                      <a:round/>
                      <a:headEnd len="sm" w="sm" type="none"/>
                      <a:tailEnd len="sm" w="sm" type="none"/>
                    </a:lnB>
                  </a:tcPr>
                </a:tc>
              </a:tr>
              <a:tr h="450650">
                <a:tc>
                  <a:txBody>
                    <a:bodyPr>
                      <a:noAutofit/>
                    </a:bodyPr>
                    <a:lstStyle/>
                    <a:p>
                      <a:pPr indent="0" lvl="0" marL="0" marR="0" rtl="0" algn="ctr">
                        <a:lnSpc>
                          <a:spcPct val="100000"/>
                        </a:lnSpc>
                        <a:spcBef>
                          <a:spcPts val="0"/>
                        </a:spcBef>
                        <a:spcAft>
                          <a:spcPts val="0"/>
                        </a:spcAft>
                        <a:buNone/>
                      </a:pPr>
                      <a:r>
                        <a:rPr lang="ca" sz="1000">
                          <a:solidFill>
                            <a:schemeClr val="dk2"/>
                          </a:solidFill>
                          <a:latin typeface="Source Code Pro"/>
                          <a:ea typeface="Source Code Pro"/>
                          <a:cs typeface="Source Code Pro"/>
                          <a:sym typeface="Source Code Pro"/>
                        </a:rPr>
                        <a:t>2 (espai obert, LOS)</a:t>
                      </a:r>
                      <a:endParaRPr sz="1000">
                        <a:solidFill>
                          <a:schemeClr val="dk2"/>
                        </a:solidFill>
                        <a:latin typeface="Source Code Pro"/>
                        <a:ea typeface="Source Code Pro"/>
                        <a:cs typeface="Source Code Pro"/>
                        <a:sym typeface="Source Code Pr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None/>
                      </a:pPr>
                      <a:r>
                        <a:rPr lang="ca" sz="1000">
                          <a:solidFill>
                            <a:schemeClr val="dk2"/>
                          </a:solidFill>
                          <a:latin typeface="Source Code Pro"/>
                          <a:ea typeface="Source Code Pro"/>
                          <a:cs typeface="Source Code Pro"/>
                          <a:sym typeface="Source Code Pro"/>
                        </a:rPr>
                        <a:t>1830</a:t>
                      </a:r>
                      <a:endParaRPr sz="1000">
                        <a:solidFill>
                          <a:schemeClr val="dk2"/>
                        </a:solidFill>
                        <a:latin typeface="Source Code Pro"/>
                        <a:ea typeface="Source Code Pro"/>
                        <a:cs typeface="Source Code Pro"/>
                        <a:sym typeface="Source Code Pro"/>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Consells</a:t>
            </a:r>
            <a:endParaRPr/>
          </a:p>
        </p:txBody>
      </p:sp>
      <p:sp>
        <p:nvSpPr>
          <p:cNvPr id="288" name="Google Shape;288;p43"/>
          <p:cNvSpPr txBox="1"/>
          <p:nvPr>
            <p:ph idx="1" type="body"/>
          </p:nvPr>
        </p:nvSpPr>
        <p:spPr>
          <a:xfrm>
            <a:off x="1716775" y="1228675"/>
            <a:ext cx="7115400" cy="3340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ca" sz="1200"/>
              <a:t>Antena </a:t>
            </a:r>
            <a:r>
              <a:rPr b="1" lang="ca" sz="1200"/>
              <a:t>omnidireccional</a:t>
            </a:r>
            <a:r>
              <a:rPr lang="ca" sz="1200"/>
              <a:t>, amb guany relativament baix (fins a 5dBi).</a:t>
            </a:r>
            <a:endParaRPr sz="1200"/>
          </a:p>
          <a:p>
            <a:pPr indent="-304800" lvl="0" marL="457200" rtl="0" algn="l">
              <a:spcBef>
                <a:spcPts val="0"/>
              </a:spcBef>
              <a:spcAft>
                <a:spcPts val="0"/>
              </a:spcAft>
              <a:buSzPts val="1200"/>
              <a:buChar char="●"/>
            </a:pPr>
            <a:r>
              <a:rPr lang="ca" sz="1200"/>
              <a:t>Bona </a:t>
            </a:r>
            <a:r>
              <a:rPr b="1" lang="ca" sz="1200"/>
              <a:t>connexió a terra</a:t>
            </a:r>
            <a:r>
              <a:rPr lang="ca" sz="1200"/>
              <a:t>, protecció contra descàrregues.</a:t>
            </a:r>
            <a:endParaRPr sz="1200"/>
          </a:p>
          <a:p>
            <a:pPr indent="-304800" lvl="0" marL="457200" rtl="0" algn="l">
              <a:spcBef>
                <a:spcPts val="0"/>
              </a:spcBef>
              <a:spcAft>
                <a:spcPts val="0"/>
              </a:spcAft>
              <a:buSzPts val="1200"/>
              <a:buChar char="●"/>
            </a:pPr>
            <a:r>
              <a:rPr lang="ca" sz="1200"/>
              <a:t>Situada en </a:t>
            </a:r>
            <a:r>
              <a:rPr b="1" lang="ca" sz="1200"/>
              <a:t>alçada</a:t>
            </a:r>
            <a:r>
              <a:rPr lang="ca" sz="1200"/>
              <a:t>, lluny de terra o del terrat.</a:t>
            </a:r>
            <a:endParaRPr sz="1200"/>
          </a:p>
          <a:p>
            <a:pPr indent="-304800" lvl="0" marL="457200" rtl="0" algn="l">
              <a:spcBef>
                <a:spcPts val="0"/>
              </a:spcBef>
              <a:spcAft>
                <a:spcPts val="0"/>
              </a:spcAft>
              <a:buSzPts val="1200"/>
              <a:buChar char="●"/>
            </a:pPr>
            <a:r>
              <a:rPr lang="ca" sz="1200"/>
              <a:t>Lluny d’altres </a:t>
            </a:r>
            <a:r>
              <a:rPr b="1" lang="ca" sz="1200"/>
              <a:t>obstacles</a:t>
            </a:r>
            <a:r>
              <a:rPr lang="ca" sz="1200"/>
              <a:t>, sobretot metàl·lics.</a:t>
            </a:r>
            <a:endParaRPr sz="1200"/>
          </a:p>
          <a:p>
            <a:pPr indent="-304800" lvl="0" marL="457200" rtl="0" algn="l">
              <a:spcBef>
                <a:spcPts val="0"/>
              </a:spcBef>
              <a:spcAft>
                <a:spcPts val="0"/>
              </a:spcAft>
              <a:buSzPts val="1200"/>
              <a:buChar char="●"/>
            </a:pPr>
            <a:r>
              <a:rPr lang="ca" sz="1200"/>
              <a:t>Cable el més curt possible (</a:t>
            </a:r>
            <a:r>
              <a:rPr b="1" lang="ca" sz="1200"/>
              <a:t>gateway al màstil</a:t>
            </a:r>
            <a:r>
              <a:rPr lang="ca" sz="1200"/>
              <a:t>).</a:t>
            </a:r>
            <a:br>
              <a:rPr lang="ca" sz="1200"/>
            </a:br>
            <a:endParaRPr sz="1200"/>
          </a:p>
          <a:p>
            <a:pPr indent="-304800" lvl="0" marL="457200" rtl="0" algn="l">
              <a:spcBef>
                <a:spcPts val="0"/>
              </a:spcBef>
              <a:spcAft>
                <a:spcPts val="0"/>
              </a:spcAft>
              <a:buSzPts val="1200"/>
              <a:buChar char="●"/>
            </a:pPr>
            <a:r>
              <a:rPr lang="ca" sz="1200"/>
              <a:t>Pensar en la </a:t>
            </a:r>
            <a:r>
              <a:rPr b="1" lang="ca" sz="1200"/>
              <a:t>polarització</a:t>
            </a:r>
            <a:r>
              <a:rPr lang="ca" sz="1200"/>
              <a:t> de l’antena (orientació).</a:t>
            </a:r>
            <a:endParaRPr sz="1200"/>
          </a:p>
          <a:p>
            <a:pPr indent="-304800" lvl="0" marL="457200" rtl="0" algn="l">
              <a:spcBef>
                <a:spcPts val="0"/>
              </a:spcBef>
              <a:spcAft>
                <a:spcPts val="0"/>
              </a:spcAft>
              <a:buSzPts val="1200"/>
              <a:buChar char="●"/>
            </a:pPr>
            <a:r>
              <a:rPr lang="ca" sz="1200"/>
              <a:t>Les antenes proporcionades amb nodes de prototipat sovint són de mala qualitat.</a:t>
            </a:r>
            <a:endParaRPr sz="1200"/>
          </a:p>
          <a:p>
            <a:pPr indent="-304800" lvl="0" marL="457200" rtl="0" algn="l">
              <a:spcBef>
                <a:spcPts val="0"/>
              </a:spcBef>
              <a:spcAft>
                <a:spcPts val="0"/>
              </a:spcAft>
              <a:buSzPts val="1200"/>
              <a:buChar char="●"/>
            </a:pPr>
            <a:r>
              <a:rPr lang="ca" sz="1200"/>
              <a:t>Comprovar que el monopol tingui un bon pla de terra.</a:t>
            </a:r>
            <a:br>
              <a:rPr lang="ca" sz="1200"/>
            </a:br>
            <a:endParaRPr sz="1200"/>
          </a:p>
          <a:p>
            <a:pPr indent="-304800" lvl="0" marL="457200" rtl="0" algn="l">
              <a:spcBef>
                <a:spcPts val="0"/>
              </a:spcBef>
              <a:spcAft>
                <a:spcPts val="0"/>
              </a:spcAft>
              <a:buSzPts val="1200"/>
              <a:buChar char="●"/>
            </a:pPr>
            <a:r>
              <a:rPr b="1" lang="ca" sz="1200"/>
              <a:t>Cable coaxial</a:t>
            </a:r>
            <a:r>
              <a:rPr lang="ca" sz="1200"/>
              <a:t> de qualitat entre la passarel·la i l’antena.</a:t>
            </a:r>
            <a:endParaRPr sz="1200"/>
          </a:p>
          <a:p>
            <a:pPr indent="-304800" lvl="0" marL="457200" rtl="0" algn="l">
              <a:spcBef>
                <a:spcPts val="0"/>
              </a:spcBef>
              <a:spcAft>
                <a:spcPts val="0"/>
              </a:spcAft>
              <a:buSzPts val="1200"/>
              <a:buChar char="●"/>
            </a:pPr>
            <a:r>
              <a:rPr b="1" lang="ca" sz="1200"/>
              <a:t>Connectors</a:t>
            </a:r>
            <a:r>
              <a:rPr lang="ca" sz="1200"/>
              <a:t> de bona qualitat i protegits. </a:t>
            </a:r>
            <a:endParaRPr sz="1200"/>
          </a:p>
          <a:p>
            <a:pPr indent="-304800" lvl="0" marL="457200" rtl="0" algn="l">
              <a:spcBef>
                <a:spcPts val="0"/>
              </a:spcBef>
              <a:spcAft>
                <a:spcPts val="0"/>
              </a:spcAft>
              <a:buSzPts val="1200"/>
              <a:buChar char="●"/>
            </a:pPr>
            <a:r>
              <a:rPr b="1" lang="ca" sz="1200"/>
              <a:t>Impedància</a:t>
            </a:r>
            <a:r>
              <a:rPr lang="ca" sz="1200"/>
              <a:t> correcte!</a:t>
            </a:r>
            <a:endParaRPr sz="1200"/>
          </a:p>
        </p:txBody>
      </p:sp>
      <p:sp>
        <p:nvSpPr>
          <p:cNvPr id="289" name="Google Shape;289;p43"/>
          <p:cNvSpPr txBox="1"/>
          <p:nvPr/>
        </p:nvSpPr>
        <p:spPr>
          <a:xfrm>
            <a:off x="483700" y="1228675"/>
            <a:ext cx="1355700" cy="31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1200">
                <a:solidFill>
                  <a:schemeClr val="dk2"/>
                </a:solidFill>
                <a:latin typeface="Source Code Pro"/>
                <a:ea typeface="Source Code Pro"/>
                <a:cs typeface="Source Code Pro"/>
                <a:sym typeface="Source Code Pro"/>
              </a:rPr>
              <a:t>Passarel·la</a:t>
            </a: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r>
              <a:rPr lang="ca" sz="1200">
                <a:solidFill>
                  <a:schemeClr val="dk2"/>
                </a:solidFill>
                <a:latin typeface="Source Code Pro"/>
                <a:ea typeface="Source Code Pro"/>
                <a:cs typeface="Source Code Pro"/>
                <a:sym typeface="Source Code Pro"/>
              </a:rPr>
              <a:t>Node</a:t>
            </a: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br>
              <a:rPr lang="ca" sz="1200">
                <a:solidFill>
                  <a:schemeClr val="dk2"/>
                </a:solidFill>
                <a:latin typeface="Source Code Pro"/>
                <a:ea typeface="Source Code Pro"/>
                <a:cs typeface="Source Code Pro"/>
                <a:sym typeface="Source Code Pro"/>
              </a:rPr>
            </a:br>
            <a:r>
              <a:rPr lang="ca" sz="1200">
                <a:solidFill>
                  <a:schemeClr val="dk2"/>
                </a:solidFill>
                <a:latin typeface="Source Code Pro"/>
                <a:ea typeface="Source Code Pro"/>
                <a:cs typeface="Source Code Pro"/>
                <a:sym typeface="Source Code Pro"/>
              </a:rPr>
              <a:t>Ambdós</a:t>
            </a:r>
            <a:endParaRPr sz="1200">
              <a:solidFill>
                <a:schemeClr val="dk2"/>
              </a:solidFill>
              <a:latin typeface="Source Code Pro"/>
              <a:ea typeface="Source Code Pro"/>
              <a:cs typeface="Source Code Pro"/>
              <a:sym typeface="Source Code Pr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44"/>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ANTENES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4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d’antennes - Isotròpica / Ideal</a:t>
            </a:r>
            <a:endParaRPr/>
          </a:p>
        </p:txBody>
      </p:sp>
      <p:sp>
        <p:nvSpPr>
          <p:cNvPr id="300" name="Google Shape;300;p45"/>
          <p:cNvSpPr txBox="1"/>
          <p:nvPr>
            <p:ph idx="1" type="body"/>
          </p:nvPr>
        </p:nvSpPr>
        <p:spPr>
          <a:xfrm>
            <a:off x="311700" y="1228675"/>
            <a:ext cx="42732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ca" sz="1200"/>
              <a:t>Una antena isotròpica és una font electromagnètica ideal que radia la mateixa potència en totes les direccions.</a:t>
            </a:r>
            <a:endParaRPr sz="1200"/>
          </a:p>
        </p:txBody>
      </p:sp>
      <p:pic>
        <p:nvPicPr>
          <p:cNvPr id="301" name="Google Shape;301;p45"/>
          <p:cNvPicPr preferRelativeResize="0"/>
          <p:nvPr/>
        </p:nvPicPr>
        <p:blipFill rotWithShape="1">
          <a:blip r:embed="rId3">
            <a:alphaModFix/>
          </a:blip>
          <a:srcRect b="2229" l="0" r="3119" t="0"/>
          <a:stretch/>
        </p:blipFill>
        <p:spPr>
          <a:xfrm>
            <a:off x="5330025" y="1351325"/>
            <a:ext cx="2901300" cy="2892925"/>
          </a:xfrm>
          <a:prstGeom prst="rect">
            <a:avLst/>
          </a:prstGeom>
          <a:noFill/>
          <a:ln>
            <a:noFill/>
          </a:ln>
        </p:spPr>
      </p:pic>
      <p:pic>
        <p:nvPicPr>
          <p:cNvPr id="302" name="Google Shape;302;p45"/>
          <p:cNvPicPr preferRelativeResize="0"/>
          <p:nvPr/>
        </p:nvPicPr>
        <p:blipFill>
          <a:blip r:embed="rId4">
            <a:alphaModFix/>
          </a:blip>
          <a:stretch>
            <a:fillRect/>
          </a:stretch>
        </p:blipFill>
        <p:spPr>
          <a:xfrm>
            <a:off x="807675" y="2375825"/>
            <a:ext cx="3575174" cy="1936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dipol (Omnidireccionals)</a:t>
            </a:r>
            <a:endParaRPr/>
          </a:p>
        </p:txBody>
      </p:sp>
      <p:sp>
        <p:nvSpPr>
          <p:cNvPr id="308" name="Google Shape;308;p46"/>
          <p:cNvSpPr txBox="1"/>
          <p:nvPr>
            <p:ph idx="1" type="body"/>
          </p:nvPr>
        </p:nvSpPr>
        <p:spPr>
          <a:xfrm>
            <a:off x="311700" y="1228675"/>
            <a:ext cx="3377700" cy="138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ca" sz="1200"/>
              <a:t>El dipol és l’antenna més senzilla. Té un patró de radiació característic d’un donut i un guany en el pla normal a l’antena de +2.15dBi.</a:t>
            </a:r>
            <a:endParaRPr sz="1200"/>
          </a:p>
        </p:txBody>
      </p:sp>
      <p:pic>
        <p:nvPicPr>
          <p:cNvPr id="309" name="Google Shape;309;p46"/>
          <p:cNvPicPr preferRelativeResize="0"/>
          <p:nvPr/>
        </p:nvPicPr>
        <p:blipFill>
          <a:blip r:embed="rId3">
            <a:alphaModFix/>
          </a:blip>
          <a:stretch>
            <a:fillRect/>
          </a:stretch>
        </p:blipFill>
        <p:spPr>
          <a:xfrm>
            <a:off x="535725" y="2479525"/>
            <a:ext cx="2808795" cy="2378100"/>
          </a:xfrm>
          <a:prstGeom prst="rect">
            <a:avLst/>
          </a:prstGeom>
          <a:noFill/>
          <a:ln>
            <a:noFill/>
          </a:ln>
        </p:spPr>
      </p:pic>
      <p:pic>
        <p:nvPicPr>
          <p:cNvPr id="310" name="Google Shape;310;p46"/>
          <p:cNvPicPr preferRelativeResize="0"/>
          <p:nvPr/>
        </p:nvPicPr>
        <p:blipFill rotWithShape="1">
          <a:blip r:embed="rId4">
            <a:alphaModFix/>
          </a:blip>
          <a:srcRect b="34385" l="0" r="0" t="19377"/>
          <a:stretch/>
        </p:blipFill>
        <p:spPr>
          <a:xfrm>
            <a:off x="7143500" y="3819050"/>
            <a:ext cx="1688799" cy="1183825"/>
          </a:xfrm>
          <a:prstGeom prst="rect">
            <a:avLst/>
          </a:prstGeom>
          <a:noFill/>
          <a:ln>
            <a:noFill/>
          </a:ln>
        </p:spPr>
      </p:pic>
      <p:pic>
        <p:nvPicPr>
          <p:cNvPr id="311" name="Google Shape;311;p46"/>
          <p:cNvPicPr preferRelativeResize="0"/>
          <p:nvPr/>
        </p:nvPicPr>
        <p:blipFill>
          <a:blip r:embed="rId5">
            <a:alphaModFix/>
          </a:blip>
          <a:stretch>
            <a:fillRect/>
          </a:stretch>
        </p:blipFill>
        <p:spPr>
          <a:xfrm>
            <a:off x="4213275" y="1302674"/>
            <a:ext cx="4310049" cy="2378101"/>
          </a:xfrm>
          <a:prstGeom prst="rect">
            <a:avLst/>
          </a:prstGeom>
          <a:noFill/>
          <a:ln>
            <a:noFill/>
          </a:ln>
        </p:spPr>
      </p:pic>
      <p:pic>
        <p:nvPicPr>
          <p:cNvPr id="312" name="Google Shape;312;p46"/>
          <p:cNvPicPr preferRelativeResize="0"/>
          <p:nvPr/>
        </p:nvPicPr>
        <p:blipFill rotWithShape="1">
          <a:blip r:embed="rId6">
            <a:alphaModFix/>
          </a:blip>
          <a:srcRect b="0" l="26151" r="19536" t="0"/>
          <a:stretch/>
        </p:blipFill>
        <p:spPr>
          <a:xfrm>
            <a:off x="5513525" y="2746500"/>
            <a:ext cx="651275" cy="2111125"/>
          </a:xfrm>
          <a:prstGeom prst="rect">
            <a:avLst/>
          </a:prstGeom>
          <a:noFill/>
          <a:ln>
            <a:noFill/>
          </a:ln>
        </p:spPr>
      </p:pic>
      <p:pic>
        <p:nvPicPr>
          <p:cNvPr id="313" name="Google Shape;313;p46"/>
          <p:cNvPicPr preferRelativeResize="0"/>
          <p:nvPr/>
        </p:nvPicPr>
        <p:blipFill>
          <a:blip r:embed="rId7">
            <a:alphaModFix/>
          </a:blip>
          <a:stretch>
            <a:fillRect/>
          </a:stretch>
        </p:blipFill>
        <p:spPr>
          <a:xfrm>
            <a:off x="3689400" y="2531050"/>
            <a:ext cx="1615975" cy="1615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Monopol</a:t>
            </a:r>
            <a:endParaRPr/>
          </a:p>
        </p:txBody>
      </p:sp>
      <p:pic>
        <p:nvPicPr>
          <p:cNvPr id="319" name="Google Shape;319;p47"/>
          <p:cNvPicPr preferRelativeResize="0"/>
          <p:nvPr/>
        </p:nvPicPr>
        <p:blipFill>
          <a:blip r:embed="rId3">
            <a:alphaModFix/>
          </a:blip>
          <a:stretch>
            <a:fillRect/>
          </a:stretch>
        </p:blipFill>
        <p:spPr>
          <a:xfrm>
            <a:off x="393425" y="2583875"/>
            <a:ext cx="3912150" cy="2255225"/>
          </a:xfrm>
          <a:prstGeom prst="rect">
            <a:avLst/>
          </a:prstGeom>
          <a:noFill/>
          <a:ln>
            <a:noFill/>
          </a:ln>
        </p:spPr>
      </p:pic>
      <p:pic>
        <p:nvPicPr>
          <p:cNvPr id="320" name="Google Shape;320;p47"/>
          <p:cNvPicPr preferRelativeResize="0"/>
          <p:nvPr/>
        </p:nvPicPr>
        <p:blipFill>
          <a:blip r:embed="rId4">
            <a:alphaModFix/>
          </a:blip>
          <a:stretch>
            <a:fillRect/>
          </a:stretch>
        </p:blipFill>
        <p:spPr>
          <a:xfrm>
            <a:off x="4380446" y="2080300"/>
            <a:ext cx="4213250" cy="2683850"/>
          </a:xfrm>
          <a:prstGeom prst="rect">
            <a:avLst/>
          </a:prstGeom>
          <a:noFill/>
          <a:ln>
            <a:noFill/>
          </a:ln>
        </p:spPr>
      </p:pic>
      <p:sp>
        <p:nvSpPr>
          <p:cNvPr id="321" name="Google Shape;321;p47"/>
          <p:cNvSpPr txBox="1"/>
          <p:nvPr>
            <p:ph idx="1" type="body"/>
          </p:nvPr>
        </p:nvSpPr>
        <p:spPr>
          <a:xfrm>
            <a:off x="311700" y="1228675"/>
            <a:ext cx="7246800" cy="1380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ca" sz="1200"/>
              <a:t>Els monopols són dipols on es fa servir un element reflexant (terra, planxa </a:t>
            </a:r>
            <a:r>
              <a:rPr lang="ca" sz="1200"/>
              <a:t>metàl·lica</a:t>
            </a:r>
            <a:r>
              <a:rPr lang="ca" sz="1200"/>
              <a:t>, radis metàl·lics...) per substituir el pol no viu. Tenen un patró de radiació ideal de mig donut (tallar en horitzontal) però presenten distorsions en funció del pla.</a:t>
            </a:r>
            <a:endParaRPr sz="1200"/>
          </a:p>
        </p:txBody>
      </p:sp>
      <p:pic>
        <p:nvPicPr>
          <p:cNvPr id="322" name="Google Shape;322;p47"/>
          <p:cNvPicPr preferRelativeResize="0"/>
          <p:nvPr/>
        </p:nvPicPr>
        <p:blipFill>
          <a:blip r:embed="rId5">
            <a:alphaModFix/>
          </a:blip>
          <a:stretch>
            <a:fillRect/>
          </a:stretch>
        </p:blipFill>
        <p:spPr>
          <a:xfrm>
            <a:off x="4835325" y="2176525"/>
            <a:ext cx="1550800" cy="13068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4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HELICOIDAL</a:t>
            </a:r>
            <a:endParaRPr/>
          </a:p>
        </p:txBody>
      </p:sp>
      <p:pic>
        <p:nvPicPr>
          <p:cNvPr id="328" name="Google Shape;328;p48"/>
          <p:cNvPicPr preferRelativeResize="0"/>
          <p:nvPr/>
        </p:nvPicPr>
        <p:blipFill>
          <a:blip r:embed="rId3">
            <a:alphaModFix/>
          </a:blip>
          <a:stretch>
            <a:fillRect/>
          </a:stretch>
        </p:blipFill>
        <p:spPr>
          <a:xfrm>
            <a:off x="1994150" y="1530500"/>
            <a:ext cx="4858899" cy="2630575"/>
          </a:xfrm>
          <a:prstGeom prst="rect">
            <a:avLst/>
          </a:prstGeom>
          <a:noFill/>
          <a:ln>
            <a:noFill/>
          </a:ln>
        </p:spPr>
      </p:pic>
      <p:pic>
        <p:nvPicPr>
          <p:cNvPr id="329" name="Google Shape;329;p48"/>
          <p:cNvPicPr preferRelativeResize="0"/>
          <p:nvPr/>
        </p:nvPicPr>
        <p:blipFill>
          <a:blip r:embed="rId4">
            <a:alphaModFix/>
          </a:blip>
          <a:stretch>
            <a:fillRect/>
          </a:stretch>
        </p:blipFill>
        <p:spPr>
          <a:xfrm>
            <a:off x="6513124" y="972038"/>
            <a:ext cx="2030550" cy="2030550"/>
          </a:xfrm>
          <a:prstGeom prst="rect">
            <a:avLst/>
          </a:prstGeom>
          <a:noFill/>
          <a:ln>
            <a:noFill/>
          </a:ln>
        </p:spPr>
      </p:pic>
      <p:pic>
        <p:nvPicPr>
          <p:cNvPr id="330" name="Google Shape;330;p48"/>
          <p:cNvPicPr preferRelativeResize="0"/>
          <p:nvPr/>
        </p:nvPicPr>
        <p:blipFill>
          <a:blip r:embed="rId5">
            <a:alphaModFix/>
          </a:blip>
          <a:stretch>
            <a:fillRect/>
          </a:stretch>
        </p:blipFill>
        <p:spPr>
          <a:xfrm>
            <a:off x="389200" y="1530488"/>
            <a:ext cx="1644950" cy="1644950"/>
          </a:xfrm>
          <a:prstGeom prst="rect">
            <a:avLst/>
          </a:prstGeom>
          <a:noFill/>
          <a:ln>
            <a:noFill/>
          </a:ln>
        </p:spPr>
      </p:pic>
      <p:pic>
        <p:nvPicPr>
          <p:cNvPr id="331" name="Google Shape;331;p48"/>
          <p:cNvPicPr preferRelativeResize="0"/>
          <p:nvPr/>
        </p:nvPicPr>
        <p:blipFill>
          <a:blip r:embed="rId6">
            <a:alphaModFix/>
          </a:blip>
          <a:stretch>
            <a:fillRect/>
          </a:stretch>
        </p:blipFill>
        <p:spPr>
          <a:xfrm>
            <a:off x="7435830" y="2671650"/>
            <a:ext cx="1438200" cy="2368225"/>
          </a:xfrm>
          <a:prstGeom prst="rect">
            <a:avLst/>
          </a:prstGeom>
          <a:noFill/>
          <a:ln>
            <a:noFill/>
          </a:ln>
        </p:spPr>
      </p:pic>
      <p:pic>
        <p:nvPicPr>
          <p:cNvPr id="332" name="Google Shape;332;p48"/>
          <p:cNvPicPr preferRelativeResize="0"/>
          <p:nvPr/>
        </p:nvPicPr>
        <p:blipFill>
          <a:blip r:embed="rId7">
            <a:alphaModFix/>
          </a:blip>
          <a:stretch>
            <a:fillRect/>
          </a:stretch>
        </p:blipFill>
        <p:spPr>
          <a:xfrm>
            <a:off x="633170" y="3175425"/>
            <a:ext cx="1360976" cy="1572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yagi-Uda</a:t>
            </a:r>
            <a:endParaRPr/>
          </a:p>
        </p:txBody>
      </p:sp>
      <p:pic>
        <p:nvPicPr>
          <p:cNvPr id="338" name="Google Shape;338;p49"/>
          <p:cNvPicPr preferRelativeResize="0"/>
          <p:nvPr/>
        </p:nvPicPr>
        <p:blipFill>
          <a:blip r:embed="rId3">
            <a:alphaModFix/>
          </a:blip>
          <a:stretch>
            <a:fillRect/>
          </a:stretch>
        </p:blipFill>
        <p:spPr>
          <a:xfrm>
            <a:off x="4829650" y="1209250"/>
            <a:ext cx="2927944" cy="1862150"/>
          </a:xfrm>
          <a:prstGeom prst="rect">
            <a:avLst/>
          </a:prstGeom>
          <a:noFill/>
          <a:ln>
            <a:noFill/>
          </a:ln>
        </p:spPr>
      </p:pic>
      <p:pic>
        <p:nvPicPr>
          <p:cNvPr id="339" name="Google Shape;339;p49"/>
          <p:cNvPicPr preferRelativeResize="0"/>
          <p:nvPr/>
        </p:nvPicPr>
        <p:blipFill>
          <a:blip r:embed="rId4">
            <a:alphaModFix/>
          </a:blip>
          <a:stretch>
            <a:fillRect/>
          </a:stretch>
        </p:blipFill>
        <p:spPr>
          <a:xfrm>
            <a:off x="1256653" y="1209250"/>
            <a:ext cx="2798673" cy="1862138"/>
          </a:xfrm>
          <a:prstGeom prst="rect">
            <a:avLst/>
          </a:prstGeom>
          <a:noFill/>
          <a:ln>
            <a:noFill/>
          </a:ln>
        </p:spPr>
      </p:pic>
      <p:pic>
        <p:nvPicPr>
          <p:cNvPr id="340" name="Google Shape;340;p49"/>
          <p:cNvPicPr preferRelativeResize="0"/>
          <p:nvPr/>
        </p:nvPicPr>
        <p:blipFill>
          <a:blip r:embed="rId5">
            <a:alphaModFix/>
          </a:blip>
          <a:stretch>
            <a:fillRect/>
          </a:stretch>
        </p:blipFill>
        <p:spPr>
          <a:xfrm>
            <a:off x="2905475" y="3142388"/>
            <a:ext cx="3181163" cy="17673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parabòlica</a:t>
            </a:r>
            <a:endParaRPr/>
          </a:p>
        </p:txBody>
      </p:sp>
      <p:pic>
        <p:nvPicPr>
          <p:cNvPr id="346" name="Google Shape;346;p50"/>
          <p:cNvPicPr preferRelativeResize="0"/>
          <p:nvPr/>
        </p:nvPicPr>
        <p:blipFill>
          <a:blip r:embed="rId3">
            <a:alphaModFix/>
          </a:blip>
          <a:stretch>
            <a:fillRect/>
          </a:stretch>
        </p:blipFill>
        <p:spPr>
          <a:xfrm>
            <a:off x="6059775" y="984298"/>
            <a:ext cx="1803050" cy="3860199"/>
          </a:xfrm>
          <a:prstGeom prst="rect">
            <a:avLst/>
          </a:prstGeom>
          <a:noFill/>
          <a:ln>
            <a:noFill/>
          </a:ln>
        </p:spPr>
      </p:pic>
      <p:pic>
        <p:nvPicPr>
          <p:cNvPr id="347" name="Google Shape;347;p50"/>
          <p:cNvPicPr preferRelativeResize="0"/>
          <p:nvPr/>
        </p:nvPicPr>
        <p:blipFill>
          <a:blip r:embed="rId4">
            <a:alphaModFix/>
          </a:blip>
          <a:stretch>
            <a:fillRect/>
          </a:stretch>
        </p:blipFill>
        <p:spPr>
          <a:xfrm>
            <a:off x="539578" y="2812950"/>
            <a:ext cx="2089450" cy="2089450"/>
          </a:xfrm>
          <a:prstGeom prst="rect">
            <a:avLst/>
          </a:prstGeom>
          <a:noFill/>
          <a:ln>
            <a:noFill/>
          </a:ln>
        </p:spPr>
      </p:pic>
      <p:pic>
        <p:nvPicPr>
          <p:cNvPr id="348" name="Google Shape;348;p50"/>
          <p:cNvPicPr preferRelativeResize="0"/>
          <p:nvPr/>
        </p:nvPicPr>
        <p:blipFill>
          <a:blip r:embed="rId5">
            <a:alphaModFix/>
          </a:blip>
          <a:stretch>
            <a:fillRect/>
          </a:stretch>
        </p:blipFill>
        <p:spPr>
          <a:xfrm>
            <a:off x="539575" y="1084637"/>
            <a:ext cx="2089450" cy="1892944"/>
          </a:xfrm>
          <a:prstGeom prst="rect">
            <a:avLst/>
          </a:prstGeom>
          <a:noFill/>
          <a:ln>
            <a:noFill/>
          </a:ln>
        </p:spPr>
      </p:pic>
      <p:pic>
        <p:nvPicPr>
          <p:cNvPr id="349" name="Google Shape;349;p50"/>
          <p:cNvPicPr preferRelativeResize="0"/>
          <p:nvPr/>
        </p:nvPicPr>
        <p:blipFill>
          <a:blip r:embed="rId6">
            <a:alphaModFix/>
          </a:blip>
          <a:stretch>
            <a:fillRect/>
          </a:stretch>
        </p:blipFill>
        <p:spPr>
          <a:xfrm>
            <a:off x="3225950" y="1292725"/>
            <a:ext cx="2089450" cy="1476765"/>
          </a:xfrm>
          <a:prstGeom prst="rect">
            <a:avLst/>
          </a:prstGeom>
          <a:noFill/>
          <a:ln>
            <a:noFill/>
          </a:ln>
        </p:spPr>
      </p:pic>
      <p:pic>
        <p:nvPicPr>
          <p:cNvPr id="350" name="Google Shape;350;p50"/>
          <p:cNvPicPr preferRelativeResize="0"/>
          <p:nvPr/>
        </p:nvPicPr>
        <p:blipFill>
          <a:blip r:embed="rId7">
            <a:alphaModFix/>
          </a:blip>
          <a:stretch>
            <a:fillRect/>
          </a:stretch>
        </p:blipFill>
        <p:spPr>
          <a:xfrm>
            <a:off x="3225950" y="2968374"/>
            <a:ext cx="2089450" cy="1563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ALTRES</a:t>
            </a:r>
            <a:endParaRPr/>
          </a:p>
        </p:txBody>
      </p:sp>
      <p:pic>
        <p:nvPicPr>
          <p:cNvPr id="356" name="Google Shape;356;p51"/>
          <p:cNvPicPr preferRelativeResize="0"/>
          <p:nvPr/>
        </p:nvPicPr>
        <p:blipFill rotWithShape="1">
          <a:blip r:embed="rId3">
            <a:alphaModFix/>
          </a:blip>
          <a:srcRect b="25037" l="5510" r="8394" t="24746"/>
          <a:stretch/>
        </p:blipFill>
        <p:spPr>
          <a:xfrm>
            <a:off x="606850" y="2720575"/>
            <a:ext cx="1901999" cy="1525975"/>
          </a:xfrm>
          <a:prstGeom prst="rect">
            <a:avLst/>
          </a:prstGeom>
          <a:noFill/>
          <a:ln>
            <a:noFill/>
          </a:ln>
        </p:spPr>
      </p:pic>
      <p:pic>
        <p:nvPicPr>
          <p:cNvPr id="357" name="Google Shape;357;p51"/>
          <p:cNvPicPr preferRelativeResize="0"/>
          <p:nvPr/>
        </p:nvPicPr>
        <p:blipFill rotWithShape="1">
          <a:blip r:embed="rId4">
            <a:alphaModFix/>
          </a:blip>
          <a:srcRect b="16679" l="0" r="0" t="19291"/>
          <a:stretch/>
        </p:blipFill>
        <p:spPr>
          <a:xfrm>
            <a:off x="2266000" y="1381113"/>
            <a:ext cx="1727376" cy="1106050"/>
          </a:xfrm>
          <a:prstGeom prst="rect">
            <a:avLst/>
          </a:prstGeom>
          <a:noFill/>
          <a:ln>
            <a:noFill/>
          </a:ln>
        </p:spPr>
      </p:pic>
      <p:pic>
        <p:nvPicPr>
          <p:cNvPr id="358" name="Google Shape;358;p51"/>
          <p:cNvPicPr preferRelativeResize="0"/>
          <p:nvPr/>
        </p:nvPicPr>
        <p:blipFill>
          <a:blip r:embed="rId5">
            <a:alphaModFix/>
          </a:blip>
          <a:stretch>
            <a:fillRect/>
          </a:stretch>
        </p:blipFill>
        <p:spPr>
          <a:xfrm>
            <a:off x="3778775" y="2792325"/>
            <a:ext cx="1382475" cy="1382475"/>
          </a:xfrm>
          <a:prstGeom prst="rect">
            <a:avLst/>
          </a:prstGeom>
          <a:noFill/>
          <a:ln>
            <a:noFill/>
          </a:ln>
        </p:spPr>
      </p:pic>
      <p:pic>
        <p:nvPicPr>
          <p:cNvPr id="359" name="Google Shape;359;p51"/>
          <p:cNvPicPr preferRelativeResize="0"/>
          <p:nvPr/>
        </p:nvPicPr>
        <p:blipFill>
          <a:blip r:embed="rId6">
            <a:alphaModFix/>
          </a:blip>
          <a:stretch>
            <a:fillRect/>
          </a:stretch>
        </p:blipFill>
        <p:spPr>
          <a:xfrm>
            <a:off x="5377275" y="1093850"/>
            <a:ext cx="1320350" cy="880225"/>
          </a:xfrm>
          <a:prstGeom prst="rect">
            <a:avLst/>
          </a:prstGeom>
          <a:noFill/>
          <a:ln>
            <a:noFill/>
          </a:ln>
        </p:spPr>
      </p:pic>
      <p:pic>
        <p:nvPicPr>
          <p:cNvPr id="360" name="Google Shape;360;p51"/>
          <p:cNvPicPr preferRelativeResize="0"/>
          <p:nvPr/>
        </p:nvPicPr>
        <p:blipFill>
          <a:blip r:embed="rId7">
            <a:alphaModFix/>
          </a:blip>
          <a:stretch>
            <a:fillRect/>
          </a:stretch>
        </p:blipFill>
        <p:spPr>
          <a:xfrm>
            <a:off x="7586671" y="1746575"/>
            <a:ext cx="985046" cy="2600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6"/>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Conceptes clau de</a:t>
            </a:r>
            <a:br>
              <a:rPr lang="ca"/>
            </a:br>
            <a:r>
              <a:rPr lang="ca"/>
              <a:t>Radio Freqüència</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93C47D"/>
        </a:solidFill>
      </p:bgPr>
    </p:bg>
    <p:spTree>
      <p:nvGrpSpPr>
        <p:cNvPr id="364" name="Shape 364"/>
        <p:cNvGrpSpPr/>
        <p:nvPr/>
      </p:nvGrpSpPr>
      <p:grpSpPr>
        <a:xfrm>
          <a:off x="0" y="0"/>
          <a:ext cx="0" cy="0"/>
          <a:chOff x="0" y="0"/>
          <a:chExt cx="0" cy="0"/>
        </a:xfrm>
      </p:grpSpPr>
      <p:sp>
        <p:nvSpPr>
          <p:cNvPr id="365" name="Google Shape;365;p5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Exemples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371" name="Google Shape;371;p53"/>
          <p:cNvSpPr txBox="1"/>
          <p:nvPr/>
        </p:nvSpPr>
        <p:spPr>
          <a:xfrm>
            <a:off x="311700" y="4605525"/>
            <a:ext cx="8520600" cy="45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https://www.aliexpress.com/store/product/Glass-Fiber-Antenna-Gain-6dbi-Transmission-range-is-further-LoRa-Gateway-Antenna-with-433-470-868/2805180_32852314761.html</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372" name="Google Shape;372;p53"/>
          <p:cNvPicPr preferRelativeResize="0"/>
          <p:nvPr/>
        </p:nvPicPr>
        <p:blipFill>
          <a:blip r:embed="rId4">
            <a:alphaModFix/>
          </a:blip>
          <a:stretch>
            <a:fillRect/>
          </a:stretch>
        </p:blipFill>
        <p:spPr>
          <a:xfrm>
            <a:off x="4128125" y="1246250"/>
            <a:ext cx="4739832" cy="3206875"/>
          </a:xfrm>
          <a:prstGeom prst="rect">
            <a:avLst/>
          </a:prstGeom>
          <a:noFill/>
          <a:ln>
            <a:noFill/>
          </a:ln>
        </p:spPr>
      </p:pic>
      <p:pic>
        <p:nvPicPr>
          <p:cNvPr id="373" name="Google Shape;373;p53"/>
          <p:cNvPicPr preferRelativeResize="0"/>
          <p:nvPr/>
        </p:nvPicPr>
        <p:blipFill>
          <a:blip r:embed="rId5">
            <a:alphaModFix/>
          </a:blip>
          <a:stretch>
            <a:fillRect/>
          </a:stretch>
        </p:blipFill>
        <p:spPr>
          <a:xfrm>
            <a:off x="311703" y="1093850"/>
            <a:ext cx="2353399" cy="1765050"/>
          </a:xfrm>
          <a:prstGeom prst="rect">
            <a:avLst/>
          </a:prstGeom>
          <a:noFill/>
          <a:ln>
            <a:noFill/>
          </a:ln>
        </p:spPr>
      </p:pic>
      <p:pic>
        <p:nvPicPr>
          <p:cNvPr id="374" name="Google Shape;374;p53"/>
          <p:cNvPicPr preferRelativeResize="0"/>
          <p:nvPr/>
        </p:nvPicPr>
        <p:blipFill>
          <a:blip r:embed="rId6">
            <a:alphaModFix/>
          </a:blip>
          <a:stretch>
            <a:fillRect/>
          </a:stretch>
        </p:blipFill>
        <p:spPr>
          <a:xfrm>
            <a:off x="1712925" y="2647202"/>
            <a:ext cx="2353400" cy="17352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5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380" name="Google Shape;380;p54"/>
          <p:cNvSpPr txBox="1"/>
          <p:nvPr/>
        </p:nvSpPr>
        <p:spPr>
          <a:xfrm>
            <a:off x="608100" y="4769550"/>
            <a:ext cx="7927800" cy="46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http://www.sirioantenne.it/images/pdf/manuals/id-402_11-11-2009_gp-868_c.pdf</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381" name="Google Shape;381;p54"/>
          <p:cNvPicPr preferRelativeResize="0"/>
          <p:nvPr/>
        </p:nvPicPr>
        <p:blipFill>
          <a:blip r:embed="rId4">
            <a:alphaModFix/>
          </a:blip>
          <a:stretch>
            <a:fillRect/>
          </a:stretch>
        </p:blipFill>
        <p:spPr>
          <a:xfrm>
            <a:off x="981297" y="1166475"/>
            <a:ext cx="2612300" cy="3464600"/>
          </a:xfrm>
          <a:prstGeom prst="rect">
            <a:avLst/>
          </a:prstGeom>
          <a:noFill/>
          <a:ln>
            <a:noFill/>
          </a:ln>
        </p:spPr>
      </p:pic>
      <p:pic>
        <p:nvPicPr>
          <p:cNvPr id="382" name="Google Shape;382;p54"/>
          <p:cNvPicPr preferRelativeResize="0"/>
          <p:nvPr/>
        </p:nvPicPr>
        <p:blipFill>
          <a:blip r:embed="rId5">
            <a:alphaModFix/>
          </a:blip>
          <a:stretch>
            <a:fillRect/>
          </a:stretch>
        </p:blipFill>
        <p:spPr>
          <a:xfrm>
            <a:off x="4459222" y="1246250"/>
            <a:ext cx="3111371" cy="33050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5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388" name="Google Shape;388;p55"/>
          <p:cNvSpPr txBox="1"/>
          <p:nvPr/>
        </p:nvSpPr>
        <p:spPr>
          <a:xfrm>
            <a:off x="608100" y="4775650"/>
            <a:ext cx="7927800" cy="46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https://www.kathreinusa.com/wp-content/uploads/2017/03/CA5-FM-CP.pdf</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389" name="Google Shape;389;p55"/>
          <p:cNvPicPr preferRelativeResize="0"/>
          <p:nvPr/>
        </p:nvPicPr>
        <p:blipFill>
          <a:blip r:embed="rId4">
            <a:alphaModFix/>
          </a:blip>
          <a:stretch>
            <a:fillRect/>
          </a:stretch>
        </p:blipFill>
        <p:spPr>
          <a:xfrm>
            <a:off x="493550" y="1062550"/>
            <a:ext cx="3051744" cy="3641149"/>
          </a:xfrm>
          <a:prstGeom prst="rect">
            <a:avLst/>
          </a:prstGeom>
          <a:noFill/>
          <a:ln>
            <a:noFill/>
          </a:ln>
        </p:spPr>
      </p:pic>
      <p:pic>
        <p:nvPicPr>
          <p:cNvPr id="390" name="Google Shape;390;p55"/>
          <p:cNvPicPr preferRelativeResize="0"/>
          <p:nvPr/>
        </p:nvPicPr>
        <p:blipFill>
          <a:blip r:embed="rId5">
            <a:alphaModFix/>
          </a:blip>
          <a:stretch>
            <a:fillRect/>
          </a:stretch>
        </p:blipFill>
        <p:spPr>
          <a:xfrm>
            <a:off x="6571253" y="2604275"/>
            <a:ext cx="2016175" cy="2022900"/>
          </a:xfrm>
          <a:prstGeom prst="rect">
            <a:avLst/>
          </a:prstGeom>
          <a:noFill/>
          <a:ln>
            <a:noFill/>
          </a:ln>
        </p:spPr>
      </p:pic>
      <p:pic>
        <p:nvPicPr>
          <p:cNvPr id="391" name="Google Shape;391;p55"/>
          <p:cNvPicPr preferRelativeResize="0"/>
          <p:nvPr/>
        </p:nvPicPr>
        <p:blipFill>
          <a:blip r:embed="rId6">
            <a:alphaModFix/>
          </a:blip>
          <a:stretch>
            <a:fillRect/>
          </a:stretch>
        </p:blipFill>
        <p:spPr>
          <a:xfrm>
            <a:off x="3877423" y="1154425"/>
            <a:ext cx="2361700" cy="27517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5" name="Shape 395"/>
        <p:cNvGrpSpPr/>
        <p:nvPr/>
      </p:nvGrpSpPr>
      <p:grpSpPr>
        <a:xfrm>
          <a:off x="0" y="0"/>
          <a:ext cx="0" cy="0"/>
          <a:chOff x="0" y="0"/>
          <a:chExt cx="0" cy="0"/>
        </a:xfrm>
      </p:grpSpPr>
      <p:sp>
        <p:nvSpPr>
          <p:cNvPr id="396" name="Google Shape;396;p5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397" name="Google Shape;397;p56"/>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https://www.ead-ltd.com/products/169-433-868-915-antennas/srw169-169-mhz-quarter-wave-whip-antenna</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398" name="Google Shape;398;p56"/>
          <p:cNvPicPr preferRelativeResize="0"/>
          <p:nvPr/>
        </p:nvPicPr>
        <p:blipFill>
          <a:blip r:embed="rId4">
            <a:alphaModFix/>
          </a:blip>
          <a:stretch>
            <a:fillRect/>
          </a:stretch>
        </p:blipFill>
        <p:spPr>
          <a:xfrm rot="1690294">
            <a:off x="1555828" y="908100"/>
            <a:ext cx="714025" cy="3966774"/>
          </a:xfrm>
          <a:prstGeom prst="rect">
            <a:avLst/>
          </a:prstGeom>
          <a:noFill/>
          <a:ln>
            <a:noFill/>
          </a:ln>
        </p:spPr>
      </p:pic>
      <p:pic>
        <p:nvPicPr>
          <p:cNvPr id="399" name="Google Shape;399;p56"/>
          <p:cNvPicPr preferRelativeResize="0"/>
          <p:nvPr/>
        </p:nvPicPr>
        <p:blipFill>
          <a:blip r:embed="rId5">
            <a:alphaModFix/>
          </a:blip>
          <a:stretch>
            <a:fillRect/>
          </a:stretch>
        </p:blipFill>
        <p:spPr>
          <a:xfrm>
            <a:off x="3163943" y="1808700"/>
            <a:ext cx="5675257" cy="251615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5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405" name="Google Shape;405;p57"/>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https://www.ead-ltd.com/products/169-433-868-915-antennas/h169-sma-169-mhz-helical-antenna</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406" name="Google Shape;406;p57"/>
          <p:cNvPicPr preferRelativeResize="0"/>
          <p:nvPr/>
        </p:nvPicPr>
        <p:blipFill>
          <a:blip r:embed="rId4">
            <a:alphaModFix/>
          </a:blip>
          <a:stretch>
            <a:fillRect/>
          </a:stretch>
        </p:blipFill>
        <p:spPr>
          <a:xfrm>
            <a:off x="5113452" y="1469397"/>
            <a:ext cx="2578612" cy="1200375"/>
          </a:xfrm>
          <a:prstGeom prst="rect">
            <a:avLst/>
          </a:prstGeom>
          <a:noFill/>
          <a:ln>
            <a:noFill/>
          </a:ln>
        </p:spPr>
      </p:pic>
      <p:pic>
        <p:nvPicPr>
          <p:cNvPr id="407" name="Google Shape;407;p57"/>
          <p:cNvPicPr preferRelativeResize="0"/>
          <p:nvPr/>
        </p:nvPicPr>
        <p:blipFill>
          <a:blip r:embed="rId5">
            <a:alphaModFix/>
          </a:blip>
          <a:stretch>
            <a:fillRect/>
          </a:stretch>
        </p:blipFill>
        <p:spPr>
          <a:xfrm>
            <a:off x="4126825" y="2949125"/>
            <a:ext cx="4661066" cy="1647750"/>
          </a:xfrm>
          <a:prstGeom prst="rect">
            <a:avLst/>
          </a:prstGeom>
          <a:noFill/>
          <a:ln>
            <a:noFill/>
          </a:ln>
        </p:spPr>
      </p:pic>
      <p:pic>
        <p:nvPicPr>
          <p:cNvPr id="408" name="Google Shape;408;p57"/>
          <p:cNvPicPr preferRelativeResize="0"/>
          <p:nvPr/>
        </p:nvPicPr>
        <p:blipFill>
          <a:blip r:embed="rId6">
            <a:alphaModFix/>
          </a:blip>
          <a:stretch>
            <a:fillRect/>
          </a:stretch>
        </p:blipFill>
        <p:spPr>
          <a:xfrm>
            <a:off x="608100" y="1349850"/>
            <a:ext cx="2972150" cy="29721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5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414" name="Google Shape;414;p58"/>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https://www.cobham.com/media/99333/COM242%20Final.pdf</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415" name="Google Shape;415;p58"/>
          <p:cNvPicPr preferRelativeResize="0"/>
          <p:nvPr/>
        </p:nvPicPr>
        <p:blipFill>
          <a:blip r:embed="rId4">
            <a:alphaModFix/>
          </a:blip>
          <a:stretch>
            <a:fillRect/>
          </a:stretch>
        </p:blipFill>
        <p:spPr>
          <a:xfrm>
            <a:off x="311700" y="1246250"/>
            <a:ext cx="2312229" cy="3305050"/>
          </a:xfrm>
          <a:prstGeom prst="rect">
            <a:avLst/>
          </a:prstGeom>
          <a:noFill/>
          <a:ln>
            <a:noFill/>
          </a:ln>
        </p:spPr>
      </p:pic>
      <p:pic>
        <p:nvPicPr>
          <p:cNvPr id="416" name="Google Shape;416;p58"/>
          <p:cNvPicPr preferRelativeResize="0"/>
          <p:nvPr/>
        </p:nvPicPr>
        <p:blipFill>
          <a:blip r:embed="rId5">
            <a:alphaModFix/>
          </a:blip>
          <a:stretch>
            <a:fillRect/>
          </a:stretch>
        </p:blipFill>
        <p:spPr>
          <a:xfrm>
            <a:off x="2617029" y="1246250"/>
            <a:ext cx="6374572" cy="225766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5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422" name="Google Shape;422;p59"/>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https://www.ead-ltd.com/products/lte-4g-antennas/l-flex-4g-lte-multiband-flexible-pcb-antenna</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423" name="Google Shape;423;p59"/>
          <p:cNvPicPr preferRelativeResize="0"/>
          <p:nvPr/>
        </p:nvPicPr>
        <p:blipFill>
          <a:blip r:embed="rId4">
            <a:alphaModFix/>
          </a:blip>
          <a:stretch>
            <a:fillRect/>
          </a:stretch>
        </p:blipFill>
        <p:spPr>
          <a:xfrm>
            <a:off x="478025" y="1238850"/>
            <a:ext cx="2208425" cy="1856775"/>
          </a:xfrm>
          <a:prstGeom prst="rect">
            <a:avLst/>
          </a:prstGeom>
          <a:noFill/>
          <a:ln>
            <a:noFill/>
          </a:ln>
        </p:spPr>
      </p:pic>
      <p:pic>
        <p:nvPicPr>
          <p:cNvPr id="424" name="Google Shape;424;p59"/>
          <p:cNvPicPr preferRelativeResize="0"/>
          <p:nvPr/>
        </p:nvPicPr>
        <p:blipFill>
          <a:blip r:embed="rId5">
            <a:alphaModFix/>
          </a:blip>
          <a:stretch>
            <a:fillRect/>
          </a:stretch>
        </p:blipFill>
        <p:spPr>
          <a:xfrm>
            <a:off x="2860867" y="2769025"/>
            <a:ext cx="6011833" cy="18567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sp>
        <p:nvSpPr>
          <p:cNvPr id="429" name="Google Shape;429;p6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d’antenes - Exemple comercial</a:t>
            </a:r>
            <a:endParaRPr/>
          </a:p>
        </p:txBody>
      </p:sp>
      <p:sp>
        <p:nvSpPr>
          <p:cNvPr id="430" name="Google Shape;430;p60"/>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https://www.ead-ltd.com/products/gps-gnss-antennas/gps560-gps-glonass-mobile-magnetic-antenna</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431" name="Google Shape;431;p60"/>
          <p:cNvPicPr preferRelativeResize="0"/>
          <p:nvPr/>
        </p:nvPicPr>
        <p:blipFill>
          <a:blip r:embed="rId4">
            <a:alphaModFix/>
          </a:blip>
          <a:stretch>
            <a:fillRect/>
          </a:stretch>
        </p:blipFill>
        <p:spPr>
          <a:xfrm>
            <a:off x="655650" y="1150025"/>
            <a:ext cx="2226900" cy="1795450"/>
          </a:xfrm>
          <a:prstGeom prst="rect">
            <a:avLst/>
          </a:prstGeom>
          <a:noFill/>
          <a:ln>
            <a:noFill/>
          </a:ln>
        </p:spPr>
      </p:pic>
      <p:pic>
        <p:nvPicPr>
          <p:cNvPr id="432" name="Google Shape;432;p60"/>
          <p:cNvPicPr preferRelativeResize="0"/>
          <p:nvPr/>
        </p:nvPicPr>
        <p:blipFill>
          <a:blip r:embed="rId5">
            <a:alphaModFix/>
          </a:blip>
          <a:stretch>
            <a:fillRect/>
          </a:stretch>
        </p:blipFill>
        <p:spPr>
          <a:xfrm>
            <a:off x="2968350" y="2075125"/>
            <a:ext cx="5956650" cy="252334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sp>
        <p:nvSpPr>
          <p:cNvPr id="437" name="Google Shape;437;p6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EINES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pic>
        <p:nvPicPr>
          <p:cNvPr id="76" name="Google Shape;76;p17"/>
          <p:cNvPicPr preferRelativeResize="0"/>
          <p:nvPr/>
        </p:nvPicPr>
        <p:blipFill rotWithShape="1">
          <a:blip r:embed="rId3">
            <a:alphaModFix/>
          </a:blip>
          <a:srcRect b="0" l="0" r="9869" t="0"/>
          <a:stretch/>
        </p:blipFill>
        <p:spPr>
          <a:xfrm>
            <a:off x="5631950" y="662300"/>
            <a:ext cx="3404324" cy="4299249"/>
          </a:xfrm>
          <a:prstGeom prst="rect">
            <a:avLst/>
          </a:prstGeom>
          <a:noFill/>
          <a:ln>
            <a:noFill/>
          </a:ln>
        </p:spPr>
      </p:pic>
      <p:sp>
        <p:nvSpPr>
          <p:cNvPr id="77" name="Google Shape;77;p1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FREQÜÈNCIA I LONGITUD D’ONA</a:t>
            </a:r>
            <a:endParaRPr/>
          </a:p>
        </p:txBody>
      </p:sp>
      <p:sp>
        <p:nvSpPr>
          <p:cNvPr id="78" name="Google Shape;78;p17"/>
          <p:cNvSpPr txBox="1"/>
          <p:nvPr>
            <p:ph idx="1" type="body"/>
          </p:nvPr>
        </p:nvSpPr>
        <p:spPr>
          <a:xfrm>
            <a:off x="311700" y="1228675"/>
            <a:ext cx="5535000" cy="344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La freqüència és la característica principal d’un senyal electromagnètic: el número de vegades que vibra per segon i s’expressa en Hertz (1Hz=1/s). La longitud d’ona és quan de camí viatja l’ona en un període i s’expressa en metres (m).</a:t>
            </a:r>
            <a:endParaRPr sz="1200"/>
          </a:p>
          <a:p>
            <a:pPr indent="0" lvl="0" marL="0" rtl="0" algn="ctr">
              <a:spcBef>
                <a:spcPts val="1600"/>
              </a:spcBef>
              <a:spcAft>
                <a:spcPts val="0"/>
              </a:spcAft>
              <a:buNone/>
            </a:pPr>
            <a:r>
              <a:rPr b="1" lang="ca" sz="1200"/>
              <a:t>f = c / 𝜆</a:t>
            </a:r>
            <a:endParaRPr b="1" sz="1200"/>
          </a:p>
          <a:p>
            <a:pPr indent="0" lvl="0" marL="0" rtl="0" algn="l">
              <a:spcBef>
                <a:spcPts val="1600"/>
              </a:spcBef>
              <a:spcAft>
                <a:spcPts val="1600"/>
              </a:spcAft>
              <a:buNone/>
            </a:pPr>
            <a:r>
              <a:rPr lang="ca" sz="1200"/>
              <a:t>Una forma fàcil de passar d’un a l’altre fent càlcul mental és sabent que </a:t>
            </a:r>
            <a:r>
              <a:rPr b="1" lang="ca" sz="1200"/>
              <a:t>una ona de freqüència 300MHz té una longitud d’1m</a:t>
            </a:r>
            <a:r>
              <a:rPr lang="ca" sz="1200"/>
              <a:t>. Una de 600MHz serà per tant de 50cm i una de 150MHz de 2m. Una ona a 868MHz (como les que es fan servir a TTN) té una longitud de 34.5cm i una de WiFi (2400MHz) és de 12.5cm.</a:t>
            </a:r>
            <a:endParaRPr sz="12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6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EINES - simulador d’antenes (4nec2)</a:t>
            </a:r>
            <a:endParaRPr/>
          </a:p>
        </p:txBody>
      </p:sp>
      <p:sp>
        <p:nvSpPr>
          <p:cNvPr id="443" name="Google Shape;443;p62"/>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https://www.qsl.net/4nec2/</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pic>
        <p:nvPicPr>
          <p:cNvPr id="444" name="Google Shape;444;p62"/>
          <p:cNvPicPr preferRelativeResize="0"/>
          <p:nvPr/>
        </p:nvPicPr>
        <p:blipFill>
          <a:blip r:embed="rId4">
            <a:alphaModFix/>
          </a:blip>
          <a:stretch>
            <a:fillRect/>
          </a:stretch>
        </p:blipFill>
        <p:spPr>
          <a:xfrm>
            <a:off x="2894275" y="1185100"/>
            <a:ext cx="5938023" cy="3409825"/>
          </a:xfrm>
          <a:prstGeom prst="rect">
            <a:avLst/>
          </a:prstGeom>
          <a:noFill/>
          <a:ln>
            <a:noFill/>
          </a:ln>
        </p:spPr>
      </p:pic>
      <p:sp>
        <p:nvSpPr>
          <p:cNvPr id="445" name="Google Shape;445;p62"/>
          <p:cNvSpPr txBox="1"/>
          <p:nvPr>
            <p:ph idx="1" type="body"/>
          </p:nvPr>
        </p:nvSpPr>
        <p:spPr>
          <a:xfrm>
            <a:off x="311700" y="1185100"/>
            <a:ext cx="2430300" cy="3380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ca" sz="1200"/>
              <a:t>Eina </a:t>
            </a:r>
            <a:r>
              <a:rPr i="1" lang="ca" sz="1200"/>
              <a:t>freeware</a:t>
            </a:r>
            <a:r>
              <a:rPr lang="ca" sz="1200"/>
              <a:t> de disseny d’antenes. Permet definir les característiques, generar patrons de radiació teòrics i optimitzar-los en funció d’infinitat de variables.</a:t>
            </a:r>
            <a:endParaRPr sz="12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6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EINES - Analitzadors d’ANtenes (N1201SA)</a:t>
            </a:r>
            <a:endParaRPr/>
          </a:p>
        </p:txBody>
      </p:sp>
      <p:sp>
        <p:nvSpPr>
          <p:cNvPr id="451" name="Google Shape;451;p63"/>
          <p:cNvSpPr txBox="1"/>
          <p:nvPr>
            <p:ph idx="1" type="body"/>
          </p:nvPr>
        </p:nvSpPr>
        <p:spPr>
          <a:xfrm>
            <a:off x="311700" y="1185100"/>
            <a:ext cx="5912100" cy="21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També dins del rang d’eines de baix cost es poden trobar analitzadors d’antenes que proporcionen resultats asombrosament semblants a equipament tipus NVA 100 vegades més cars, com per exemple el N1201SA.</a:t>
            </a:r>
            <a:endParaRPr sz="1200"/>
          </a:p>
          <a:p>
            <a:pPr indent="0" lvl="0" marL="0" rtl="0" algn="l">
              <a:spcBef>
                <a:spcPts val="1600"/>
              </a:spcBef>
              <a:spcAft>
                <a:spcPts val="1600"/>
              </a:spcAft>
              <a:buNone/>
            </a:pPr>
            <a:r>
              <a:rPr lang="ca" sz="1200"/>
              <a:t>Aquests dispositius funcionen prou bé per no ser professionals, tot i que es recomana disposar d’atenuadors i filtres passa-banda.</a:t>
            </a:r>
            <a:endParaRPr sz="1200"/>
          </a:p>
        </p:txBody>
      </p:sp>
      <p:pic>
        <p:nvPicPr>
          <p:cNvPr id="452" name="Google Shape;452;p63"/>
          <p:cNvPicPr preferRelativeResize="0"/>
          <p:nvPr/>
        </p:nvPicPr>
        <p:blipFill rotWithShape="1">
          <a:blip r:embed="rId3">
            <a:alphaModFix/>
          </a:blip>
          <a:srcRect b="7328" l="12799" r="12395" t="2864"/>
          <a:stretch/>
        </p:blipFill>
        <p:spPr>
          <a:xfrm>
            <a:off x="6420900" y="1372500"/>
            <a:ext cx="2303375" cy="2765400"/>
          </a:xfrm>
          <a:prstGeom prst="rect">
            <a:avLst/>
          </a:prstGeom>
          <a:noFill/>
          <a:ln>
            <a:noFill/>
          </a:ln>
        </p:spPr>
      </p:pic>
      <p:pic>
        <p:nvPicPr>
          <p:cNvPr id="453" name="Google Shape;453;p63"/>
          <p:cNvPicPr preferRelativeResize="0"/>
          <p:nvPr/>
        </p:nvPicPr>
        <p:blipFill>
          <a:blip r:embed="rId4">
            <a:alphaModFix/>
          </a:blip>
          <a:stretch>
            <a:fillRect/>
          </a:stretch>
        </p:blipFill>
        <p:spPr>
          <a:xfrm>
            <a:off x="2624175" y="2982800"/>
            <a:ext cx="2262073" cy="169655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Google Shape;458;p6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EINES - Analitzador d’Espectre (RF Explorer)</a:t>
            </a:r>
            <a:endParaRPr/>
          </a:p>
        </p:txBody>
      </p:sp>
      <p:sp>
        <p:nvSpPr>
          <p:cNvPr id="459" name="Google Shape;459;p64"/>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http://rfexplorer.com/</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sp>
        <p:nvSpPr>
          <p:cNvPr id="460" name="Google Shape;460;p64"/>
          <p:cNvSpPr txBox="1"/>
          <p:nvPr>
            <p:ph idx="1" type="body"/>
          </p:nvPr>
        </p:nvSpPr>
        <p:spPr>
          <a:xfrm>
            <a:off x="311700" y="1185100"/>
            <a:ext cx="3846600" cy="151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N’hi ha de molt professionals, però també d’</a:t>
            </a:r>
            <a:r>
              <a:rPr lang="ca" sz="1200"/>
              <a:t>assequibles</a:t>
            </a:r>
            <a:r>
              <a:rPr lang="ca" sz="1200"/>
              <a:t> que, si bé limitats, poden proporcionar informació molt útil.</a:t>
            </a:r>
            <a:endParaRPr sz="1200"/>
          </a:p>
          <a:p>
            <a:pPr indent="0" lvl="0" marL="0" rtl="0" algn="l">
              <a:spcBef>
                <a:spcPts val="1600"/>
              </a:spcBef>
              <a:spcAft>
                <a:spcPts val="1600"/>
              </a:spcAft>
              <a:buNone/>
            </a:pPr>
            <a:r>
              <a:rPr lang="ca" sz="1200"/>
              <a:t>Es fa servir a nivell acadèmic per analitzar ocupació i </a:t>
            </a:r>
            <a:r>
              <a:rPr lang="ca" sz="1200"/>
              <a:t>col·lisions</a:t>
            </a:r>
            <a:r>
              <a:rPr lang="ca" sz="1200"/>
              <a:t>.</a:t>
            </a:r>
            <a:endParaRPr sz="1200"/>
          </a:p>
        </p:txBody>
      </p:sp>
      <p:pic>
        <p:nvPicPr>
          <p:cNvPr id="461" name="Google Shape;461;p64"/>
          <p:cNvPicPr preferRelativeResize="0"/>
          <p:nvPr/>
        </p:nvPicPr>
        <p:blipFill rotWithShape="1">
          <a:blip r:embed="rId4">
            <a:alphaModFix/>
          </a:blip>
          <a:srcRect b="0" l="0" r="10313" t="0"/>
          <a:stretch/>
        </p:blipFill>
        <p:spPr>
          <a:xfrm>
            <a:off x="4709650" y="1170238"/>
            <a:ext cx="4077651" cy="3409825"/>
          </a:xfrm>
          <a:prstGeom prst="rect">
            <a:avLst/>
          </a:prstGeom>
          <a:noFill/>
          <a:ln>
            <a:noFill/>
          </a:ln>
        </p:spPr>
      </p:pic>
      <p:pic>
        <p:nvPicPr>
          <p:cNvPr id="462" name="Google Shape;462;p64"/>
          <p:cNvPicPr preferRelativeResize="0"/>
          <p:nvPr/>
        </p:nvPicPr>
        <p:blipFill>
          <a:blip r:embed="rId5">
            <a:alphaModFix/>
          </a:blip>
          <a:stretch>
            <a:fillRect/>
          </a:stretch>
        </p:blipFill>
        <p:spPr>
          <a:xfrm>
            <a:off x="462725" y="2805793"/>
            <a:ext cx="3729526" cy="18647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6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EINES - Analitzador d’Espectre (GQRX)</a:t>
            </a:r>
            <a:endParaRPr/>
          </a:p>
        </p:txBody>
      </p:sp>
      <p:sp>
        <p:nvSpPr>
          <p:cNvPr id="468" name="Google Shape;468;p65"/>
          <p:cNvSpPr txBox="1"/>
          <p:nvPr/>
        </p:nvSpPr>
        <p:spPr>
          <a:xfrm>
            <a:off x="608100" y="4808475"/>
            <a:ext cx="7927800" cy="43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3"/>
              </a:rPr>
              <a:t>http://gqrx.dk/</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sz="800">
              <a:latin typeface="Source Code Pro"/>
              <a:ea typeface="Source Code Pro"/>
              <a:cs typeface="Source Code Pro"/>
              <a:sym typeface="Source Code Pro"/>
            </a:endParaRPr>
          </a:p>
        </p:txBody>
      </p:sp>
      <p:sp>
        <p:nvSpPr>
          <p:cNvPr id="469" name="Google Shape;469;p65"/>
          <p:cNvSpPr txBox="1"/>
          <p:nvPr>
            <p:ph idx="1" type="body"/>
          </p:nvPr>
        </p:nvSpPr>
        <p:spPr>
          <a:xfrm>
            <a:off x="311700" y="1185100"/>
            <a:ext cx="4301100" cy="338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Eina </a:t>
            </a:r>
            <a:r>
              <a:rPr i="1" lang="ca" sz="1200"/>
              <a:t>open source</a:t>
            </a:r>
            <a:r>
              <a:rPr lang="ca" sz="1200"/>
              <a:t> per radio definida per software (SDR en anglès). Funciona amb diferents dispositius, alguns dels quals valen només uns 15€, altres més de 1000€.</a:t>
            </a:r>
            <a:endParaRPr sz="1200"/>
          </a:p>
          <a:p>
            <a:pPr indent="0" lvl="0" marL="0" rtl="0" algn="l">
              <a:spcBef>
                <a:spcPts val="1600"/>
              </a:spcBef>
              <a:spcAft>
                <a:spcPts val="1600"/>
              </a:spcAft>
              <a:buNone/>
            </a:pPr>
            <a:r>
              <a:rPr lang="ca" sz="1200"/>
              <a:t>També permet </a:t>
            </a:r>
            <a:r>
              <a:rPr lang="ca" sz="1200"/>
              <a:t>enregistrar l’espectre en un fitxer o </a:t>
            </a:r>
            <a:r>
              <a:rPr lang="ca" sz="1200"/>
              <a:t>descodificar determinades senyals (AM, FM). </a:t>
            </a:r>
            <a:endParaRPr sz="1200"/>
          </a:p>
        </p:txBody>
      </p:sp>
      <p:pic>
        <p:nvPicPr>
          <p:cNvPr id="470" name="Google Shape;470;p65"/>
          <p:cNvPicPr preferRelativeResize="0"/>
          <p:nvPr/>
        </p:nvPicPr>
        <p:blipFill>
          <a:blip r:embed="rId4">
            <a:alphaModFix/>
          </a:blip>
          <a:stretch>
            <a:fillRect/>
          </a:stretch>
        </p:blipFill>
        <p:spPr>
          <a:xfrm>
            <a:off x="4853825" y="1170238"/>
            <a:ext cx="3933193" cy="3409825"/>
          </a:xfrm>
          <a:prstGeom prst="rect">
            <a:avLst/>
          </a:prstGeom>
          <a:noFill/>
          <a:ln>
            <a:noFill/>
          </a:ln>
        </p:spPr>
      </p:pic>
      <p:pic>
        <p:nvPicPr>
          <p:cNvPr id="471" name="Google Shape;471;p65"/>
          <p:cNvPicPr preferRelativeResize="0"/>
          <p:nvPr/>
        </p:nvPicPr>
        <p:blipFill>
          <a:blip r:embed="rId5">
            <a:alphaModFix/>
          </a:blip>
          <a:stretch>
            <a:fillRect/>
          </a:stretch>
        </p:blipFill>
        <p:spPr>
          <a:xfrm>
            <a:off x="1374325" y="3043549"/>
            <a:ext cx="2476474" cy="1622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66"/>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Dispositius (Devices)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6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de Dispositius (Device Classes)</a:t>
            </a:r>
            <a:endParaRPr/>
          </a:p>
        </p:txBody>
      </p:sp>
      <p:sp>
        <p:nvSpPr>
          <p:cNvPr id="482" name="Google Shape;482;p6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Tres tipus de dispositius:</a:t>
            </a:r>
            <a:endParaRPr sz="1200"/>
          </a:p>
          <a:p>
            <a:pPr indent="-304800" lvl="0" marL="457200" rtl="0" algn="l">
              <a:spcBef>
                <a:spcPts val="1600"/>
              </a:spcBef>
              <a:spcAft>
                <a:spcPts val="0"/>
              </a:spcAft>
              <a:buClr>
                <a:srgbClr val="616161"/>
              </a:buClr>
              <a:buSzPts val="1200"/>
              <a:buFont typeface="Proxima Nova"/>
              <a:buChar char="●"/>
            </a:pPr>
            <a:r>
              <a:rPr b="1" lang="ca" sz="1200">
                <a:solidFill>
                  <a:srgbClr val="616161"/>
                </a:solidFill>
              </a:rPr>
              <a:t>Classe A</a:t>
            </a:r>
            <a:r>
              <a:rPr lang="ca" sz="1200">
                <a:solidFill>
                  <a:srgbClr val="616161"/>
                </a:solidFill>
              </a:rPr>
              <a:t>: Tenen una comunicació bidireccional parcial, donat que només poden rebre dades de la Gateway quan han enviat prèviament un paquet. Aquesta classe és la que menys energia necessita, els dispositius estan normalment </a:t>
            </a:r>
            <a:r>
              <a:rPr lang="ca" sz="1200">
                <a:solidFill>
                  <a:srgbClr val="616161"/>
                </a:solidFill>
              </a:rPr>
              <a:t>dormint</a:t>
            </a:r>
            <a:r>
              <a:rPr lang="ca" sz="1200">
                <a:solidFill>
                  <a:srgbClr val="616161"/>
                </a:solidFill>
              </a:rPr>
              <a:t>.</a:t>
            </a:r>
            <a:endParaRPr sz="1200">
              <a:solidFill>
                <a:srgbClr val="616161"/>
              </a:solidFill>
            </a:endParaRPr>
          </a:p>
          <a:p>
            <a:pPr indent="-304800" lvl="0" marL="457200" rtl="0" algn="l">
              <a:spcBef>
                <a:spcPts val="0"/>
              </a:spcBef>
              <a:spcAft>
                <a:spcPts val="0"/>
              </a:spcAft>
              <a:buClr>
                <a:srgbClr val="616161"/>
              </a:buClr>
              <a:buSzPts val="1200"/>
              <a:buFont typeface="Proxima Nova"/>
              <a:buChar char="●"/>
            </a:pPr>
            <a:r>
              <a:rPr b="1" lang="ca" sz="1200">
                <a:solidFill>
                  <a:srgbClr val="616161"/>
                </a:solidFill>
              </a:rPr>
              <a:t>Classe B</a:t>
            </a:r>
            <a:r>
              <a:rPr lang="ca" sz="1200">
                <a:solidFill>
                  <a:srgbClr val="616161"/>
                </a:solidFill>
              </a:rPr>
              <a:t>: Aquesta classe de dispositius estan </a:t>
            </a:r>
            <a:r>
              <a:rPr b="1" lang="ca" sz="1200">
                <a:solidFill>
                  <a:srgbClr val="616161"/>
                </a:solidFill>
              </a:rPr>
              <a:t>sincronitzats</a:t>
            </a:r>
            <a:r>
              <a:rPr lang="ca" sz="1200">
                <a:solidFill>
                  <a:srgbClr val="616161"/>
                </a:solidFill>
              </a:rPr>
              <a:t> amb la Gateway corresponent de manera que poden rebre paquets de dades des de la Gateway a certs intervals sense la necessitat d'haver enviat un paquet prèviament.</a:t>
            </a:r>
            <a:endParaRPr sz="1200">
              <a:solidFill>
                <a:srgbClr val="616161"/>
              </a:solidFill>
            </a:endParaRPr>
          </a:p>
          <a:p>
            <a:pPr indent="-304800" lvl="0" marL="457200" rtl="0" algn="l">
              <a:spcBef>
                <a:spcPts val="0"/>
              </a:spcBef>
              <a:spcAft>
                <a:spcPts val="0"/>
              </a:spcAft>
              <a:buClr>
                <a:srgbClr val="616161"/>
              </a:buClr>
              <a:buSzPts val="1200"/>
              <a:buFont typeface="Proxima Nova"/>
              <a:buChar char="●"/>
            </a:pPr>
            <a:r>
              <a:rPr b="1" lang="ca" sz="1200">
                <a:solidFill>
                  <a:srgbClr val="616161"/>
                </a:solidFill>
              </a:rPr>
              <a:t>Classe C</a:t>
            </a:r>
            <a:r>
              <a:rPr lang="ca" sz="1200">
                <a:solidFill>
                  <a:srgbClr val="616161"/>
                </a:solidFill>
              </a:rPr>
              <a:t>: Els dispositius d'aquesta classe estan permanentment en disposició de rebre paquets des de la Gateway (sempre que no estigui enviant). Aquesta classe és la que més energia consumeix.</a:t>
            </a:r>
            <a:endParaRPr sz="1200">
              <a:solidFill>
                <a:srgbClr val="616161"/>
              </a:solidFill>
            </a:endParaRPr>
          </a:p>
          <a:p>
            <a:pPr indent="0" lvl="0" marL="457200" rtl="0" algn="l">
              <a:spcBef>
                <a:spcPts val="1600"/>
              </a:spcBef>
              <a:spcAft>
                <a:spcPts val="1600"/>
              </a:spcAft>
              <a:buNone/>
            </a:pPr>
            <a:r>
              <a:t/>
            </a:r>
            <a:endParaRPr sz="12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6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de Dispositius (Device Classes)</a:t>
            </a:r>
            <a:endParaRPr/>
          </a:p>
        </p:txBody>
      </p:sp>
      <p:sp>
        <p:nvSpPr>
          <p:cNvPr id="488" name="Google Shape;488;p6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Classe A:</a:t>
            </a:r>
            <a:endParaRPr sz="1200"/>
          </a:p>
          <a:p>
            <a:pPr indent="-304800" lvl="0" marL="457200" rtl="0" algn="l">
              <a:spcBef>
                <a:spcPts val="1600"/>
              </a:spcBef>
              <a:spcAft>
                <a:spcPts val="0"/>
              </a:spcAft>
              <a:buSzPts val="1200"/>
              <a:buChar char="●"/>
            </a:pPr>
            <a:r>
              <a:rPr lang="ca" sz="1200"/>
              <a:t>El dispositiu envia quan vol (seguint regles ISM)</a:t>
            </a:r>
            <a:endParaRPr sz="1200"/>
          </a:p>
          <a:p>
            <a:pPr indent="-304800" lvl="0" marL="457200" rtl="0" algn="l">
              <a:spcBef>
                <a:spcPts val="0"/>
              </a:spcBef>
              <a:spcAft>
                <a:spcPts val="0"/>
              </a:spcAft>
              <a:buSzPts val="1200"/>
              <a:buChar char="●"/>
            </a:pPr>
            <a:r>
              <a:rPr lang="ca" sz="1200"/>
              <a:t>La passarel·la només pot enviar dades al dispositiu com a resposta a un missatge d’aquest</a:t>
            </a:r>
            <a:endParaRPr sz="1200"/>
          </a:p>
          <a:p>
            <a:pPr indent="-304800" lvl="0" marL="457200" rtl="0" algn="l">
              <a:spcBef>
                <a:spcPts val="0"/>
              </a:spcBef>
              <a:spcAft>
                <a:spcPts val="0"/>
              </a:spcAft>
              <a:buSzPts val="1200"/>
              <a:buChar char="●"/>
            </a:pPr>
            <a:r>
              <a:rPr lang="ca" sz="1200"/>
              <a:t>Màxim estalvi energètic</a:t>
            </a:r>
            <a:endParaRPr sz="1200"/>
          </a:p>
          <a:p>
            <a:pPr indent="-304800" lvl="0" marL="457200" rtl="0" algn="l">
              <a:spcBef>
                <a:spcPts val="0"/>
              </a:spcBef>
              <a:spcAft>
                <a:spcPts val="0"/>
              </a:spcAft>
              <a:buSzPts val="1200"/>
              <a:buChar char="●"/>
            </a:pPr>
            <a:r>
              <a:rPr lang="ca" sz="1200"/>
              <a:t>No és temps real</a:t>
            </a:r>
            <a:endParaRPr sz="1200"/>
          </a:p>
        </p:txBody>
      </p:sp>
      <p:pic>
        <p:nvPicPr>
          <p:cNvPr id="489" name="Google Shape;489;p68"/>
          <p:cNvPicPr preferRelativeResize="0"/>
          <p:nvPr/>
        </p:nvPicPr>
        <p:blipFill>
          <a:blip r:embed="rId3">
            <a:alphaModFix/>
          </a:blip>
          <a:stretch>
            <a:fillRect/>
          </a:stretch>
        </p:blipFill>
        <p:spPr>
          <a:xfrm>
            <a:off x="2460850" y="2714150"/>
            <a:ext cx="6147226" cy="2197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pic>
        <p:nvPicPr>
          <p:cNvPr id="494" name="Google Shape;494;p69"/>
          <p:cNvPicPr preferRelativeResize="0"/>
          <p:nvPr/>
        </p:nvPicPr>
        <p:blipFill>
          <a:blip r:embed="rId3">
            <a:alphaModFix/>
          </a:blip>
          <a:stretch>
            <a:fillRect/>
          </a:stretch>
        </p:blipFill>
        <p:spPr>
          <a:xfrm>
            <a:off x="2689575" y="2746800"/>
            <a:ext cx="6087000" cy="2054300"/>
          </a:xfrm>
          <a:prstGeom prst="rect">
            <a:avLst/>
          </a:prstGeom>
          <a:noFill/>
          <a:ln>
            <a:noFill/>
          </a:ln>
        </p:spPr>
      </p:pic>
      <p:sp>
        <p:nvSpPr>
          <p:cNvPr id="495" name="Google Shape;495;p6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de Dispositius (Device Classes)</a:t>
            </a:r>
            <a:endParaRPr/>
          </a:p>
        </p:txBody>
      </p:sp>
      <p:sp>
        <p:nvSpPr>
          <p:cNvPr id="496" name="Google Shape;496;p6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Classe B:</a:t>
            </a:r>
            <a:endParaRPr sz="1200"/>
          </a:p>
          <a:p>
            <a:pPr indent="-304800" lvl="0" marL="457200" rtl="0" algn="l">
              <a:spcBef>
                <a:spcPts val="1600"/>
              </a:spcBef>
              <a:spcAft>
                <a:spcPts val="0"/>
              </a:spcAft>
              <a:buSzPts val="1200"/>
              <a:buChar char="●"/>
            </a:pPr>
            <a:r>
              <a:rPr lang="ca" sz="1200"/>
              <a:t>La passarel·la té ocasions per enviar missatges als dispositius</a:t>
            </a:r>
            <a:endParaRPr sz="1200"/>
          </a:p>
          <a:p>
            <a:pPr indent="-304800" lvl="0" marL="457200" rtl="0" algn="l">
              <a:spcBef>
                <a:spcPts val="0"/>
              </a:spcBef>
              <a:spcAft>
                <a:spcPts val="0"/>
              </a:spcAft>
              <a:buSzPts val="1200"/>
              <a:buChar char="●"/>
            </a:pPr>
            <a:r>
              <a:rPr lang="ca" sz="1200"/>
              <a:t>Prèviament</a:t>
            </a:r>
            <a:r>
              <a:rPr lang="ca" sz="1200"/>
              <a:t> es negocia un període entre missatges (beacons)</a:t>
            </a:r>
            <a:endParaRPr sz="1200"/>
          </a:p>
          <a:p>
            <a:pPr indent="-304800" lvl="0" marL="457200" rtl="0" algn="l">
              <a:spcBef>
                <a:spcPts val="0"/>
              </a:spcBef>
              <a:spcAft>
                <a:spcPts val="0"/>
              </a:spcAft>
              <a:buSzPts val="1200"/>
              <a:buChar char="●"/>
            </a:pPr>
            <a:r>
              <a:rPr lang="ca" sz="1200"/>
              <a:t>Multicast o unicast</a:t>
            </a:r>
            <a:endParaRPr sz="1200"/>
          </a:p>
          <a:p>
            <a:pPr indent="-304800" lvl="0" marL="457200" rtl="0" algn="l">
              <a:spcBef>
                <a:spcPts val="0"/>
              </a:spcBef>
              <a:spcAft>
                <a:spcPts val="0"/>
              </a:spcAft>
              <a:buSzPts val="1200"/>
              <a:buChar char="●"/>
            </a:pPr>
            <a:r>
              <a:rPr lang="ca" sz="1200"/>
              <a:t>No implementada</a:t>
            </a:r>
            <a:endParaRPr sz="12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7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Tipus de Dispositius (Device Classes)</a:t>
            </a:r>
            <a:endParaRPr/>
          </a:p>
        </p:txBody>
      </p:sp>
      <p:sp>
        <p:nvSpPr>
          <p:cNvPr id="502" name="Google Shape;502;p7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Classe C:</a:t>
            </a:r>
            <a:endParaRPr sz="1200"/>
          </a:p>
          <a:p>
            <a:pPr indent="-304800" lvl="0" marL="457200" rtl="0" algn="l">
              <a:spcBef>
                <a:spcPts val="1600"/>
              </a:spcBef>
              <a:spcAft>
                <a:spcPts val="0"/>
              </a:spcAft>
              <a:buSzPts val="1200"/>
              <a:buChar char="●"/>
            </a:pPr>
            <a:r>
              <a:rPr lang="ca" sz="1200"/>
              <a:t>El dispositiu sempre escoltant</a:t>
            </a:r>
            <a:endParaRPr sz="1200"/>
          </a:p>
          <a:p>
            <a:pPr indent="-304800" lvl="0" marL="457200" rtl="0" algn="l">
              <a:spcBef>
                <a:spcPts val="0"/>
              </a:spcBef>
              <a:spcAft>
                <a:spcPts val="0"/>
              </a:spcAft>
              <a:buSzPts val="1200"/>
              <a:buChar char="●"/>
            </a:pPr>
            <a:r>
              <a:rPr lang="ca" sz="1200"/>
              <a:t>La passarel·la sempre pot enviar missatges al dispositiu</a:t>
            </a:r>
            <a:endParaRPr sz="1200"/>
          </a:p>
          <a:p>
            <a:pPr indent="-304800" lvl="0" marL="457200" rtl="0" algn="l">
              <a:spcBef>
                <a:spcPts val="0"/>
              </a:spcBef>
              <a:spcAft>
                <a:spcPts val="0"/>
              </a:spcAft>
              <a:buSzPts val="1200"/>
              <a:buChar char="●"/>
            </a:pPr>
            <a:r>
              <a:rPr lang="ca" sz="1200"/>
              <a:t>És el més costós energèticament parlant</a:t>
            </a:r>
            <a:endParaRPr sz="1200"/>
          </a:p>
          <a:p>
            <a:pPr indent="-304800" lvl="0" marL="457200" rtl="0" algn="l">
              <a:spcBef>
                <a:spcPts val="0"/>
              </a:spcBef>
              <a:spcAft>
                <a:spcPts val="0"/>
              </a:spcAft>
              <a:buSzPts val="1200"/>
              <a:buChar char="●"/>
            </a:pPr>
            <a:r>
              <a:rPr lang="ca" sz="1200"/>
              <a:t>És temps real</a:t>
            </a:r>
            <a:endParaRPr sz="1200"/>
          </a:p>
          <a:p>
            <a:pPr indent="-304800" lvl="0" marL="457200" rtl="0" algn="l">
              <a:spcBef>
                <a:spcPts val="0"/>
              </a:spcBef>
              <a:spcAft>
                <a:spcPts val="0"/>
              </a:spcAft>
              <a:buSzPts val="1200"/>
              <a:buChar char="●"/>
            </a:pPr>
            <a:r>
              <a:rPr lang="ca" sz="1200"/>
              <a:t>Multicast o unicast</a:t>
            </a:r>
            <a:endParaRPr sz="1200"/>
          </a:p>
        </p:txBody>
      </p:sp>
      <p:pic>
        <p:nvPicPr>
          <p:cNvPr id="503" name="Google Shape;503;p70"/>
          <p:cNvPicPr preferRelativeResize="0"/>
          <p:nvPr/>
        </p:nvPicPr>
        <p:blipFill>
          <a:blip r:embed="rId3">
            <a:alphaModFix/>
          </a:blip>
          <a:stretch>
            <a:fillRect/>
          </a:stretch>
        </p:blipFill>
        <p:spPr>
          <a:xfrm>
            <a:off x="2849625" y="2817373"/>
            <a:ext cx="5739799" cy="20756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7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Transferència de dades Adaptativa (ADR)</a:t>
            </a:r>
            <a:endParaRPr/>
          </a:p>
        </p:txBody>
      </p:sp>
      <p:sp>
        <p:nvSpPr>
          <p:cNvPr id="509" name="Google Shape;509;p71"/>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La xarxa s’autogestiona per optimitzar consum i congestió:</a:t>
            </a:r>
            <a:endParaRPr sz="1200"/>
          </a:p>
          <a:p>
            <a:pPr indent="-304800" lvl="0" marL="457200" rtl="0" algn="l">
              <a:spcBef>
                <a:spcPts val="1600"/>
              </a:spcBef>
              <a:spcAft>
                <a:spcPts val="0"/>
              </a:spcAft>
              <a:buSzPts val="1200"/>
              <a:buChar char="●"/>
            </a:pPr>
            <a:r>
              <a:rPr lang="ca" sz="1200"/>
              <a:t>Si ADR està activat, la xarxa ajusta el </a:t>
            </a:r>
            <a:r>
              <a:rPr b="1" lang="ca" sz="1200"/>
              <a:t>SF</a:t>
            </a:r>
            <a:r>
              <a:rPr lang="ca" sz="1200"/>
              <a:t> i </a:t>
            </a:r>
            <a:r>
              <a:rPr b="1" lang="ca" sz="1200"/>
              <a:t>potència TX</a:t>
            </a:r>
            <a:r>
              <a:rPr lang="ca" sz="1200"/>
              <a:t> del dispositiu:</a:t>
            </a:r>
            <a:endParaRPr sz="1200"/>
          </a:p>
          <a:p>
            <a:pPr indent="-304800" lvl="1" marL="914400" rtl="0" algn="l">
              <a:spcBef>
                <a:spcPts val="0"/>
              </a:spcBef>
              <a:spcAft>
                <a:spcPts val="0"/>
              </a:spcAft>
              <a:buSzPts val="1200"/>
              <a:buChar char="○"/>
            </a:pPr>
            <a:r>
              <a:rPr lang="ca" sz="1200"/>
              <a:t>Si bona cobertura → Disminueix SF (més ràpid, menys consum, menys rang)</a:t>
            </a:r>
            <a:endParaRPr sz="1200"/>
          </a:p>
          <a:p>
            <a:pPr indent="-304800" lvl="1" marL="914400" rtl="0" algn="l">
              <a:spcBef>
                <a:spcPts val="0"/>
              </a:spcBef>
              <a:spcAft>
                <a:spcPts val="0"/>
              </a:spcAft>
              <a:buSzPts val="1200"/>
              <a:buChar char="○"/>
            </a:pPr>
            <a:r>
              <a:rPr lang="ca" sz="1200"/>
              <a:t>Si mala cobertura → Augmenta SF (més lent, més consum, més rang)</a:t>
            </a:r>
            <a:endParaRPr sz="1200"/>
          </a:p>
          <a:p>
            <a:pPr indent="-304800" lvl="0" marL="457200" rtl="0" algn="l">
              <a:spcBef>
                <a:spcPts val="0"/>
              </a:spcBef>
              <a:spcAft>
                <a:spcPts val="0"/>
              </a:spcAft>
              <a:buSzPts val="1200"/>
              <a:buChar char="●"/>
            </a:pPr>
            <a:r>
              <a:rPr lang="ca" sz="1200"/>
              <a:t>Millora el funcionament de la xarxa</a:t>
            </a:r>
            <a:endParaRPr sz="1200"/>
          </a:p>
          <a:p>
            <a:pPr indent="-304800" lvl="1" marL="914400" rtl="0" algn="l">
              <a:spcBef>
                <a:spcPts val="0"/>
              </a:spcBef>
              <a:spcAft>
                <a:spcPts val="0"/>
              </a:spcAft>
              <a:buSzPts val="1200"/>
              <a:buChar char="○"/>
            </a:pPr>
            <a:r>
              <a:rPr lang="ca" sz="1200"/>
              <a:t>Reduint el temps en aire </a:t>
            </a:r>
            <a:r>
              <a:rPr lang="ca" sz="1200"/>
              <a:t>→ </a:t>
            </a:r>
            <a:r>
              <a:rPr b="1" lang="ca" sz="1200"/>
              <a:t>menys col·lisions</a:t>
            </a:r>
            <a:endParaRPr b="1" sz="1200"/>
          </a:p>
          <a:p>
            <a:pPr indent="-304800" lvl="1" marL="914400" rtl="0" algn="l">
              <a:spcBef>
                <a:spcPts val="0"/>
              </a:spcBef>
              <a:spcAft>
                <a:spcPts val="0"/>
              </a:spcAft>
              <a:buSzPts val="1200"/>
              <a:buChar char="○"/>
            </a:pPr>
            <a:r>
              <a:rPr lang="ca" sz="1200"/>
              <a:t>Reduint els dispositius que una passarel·la ha de gestionar → </a:t>
            </a:r>
            <a:r>
              <a:rPr b="1" lang="ca" sz="1200"/>
              <a:t>més capacitat</a:t>
            </a:r>
            <a:endParaRPr b="1" sz="1200"/>
          </a:p>
          <a:p>
            <a:pPr indent="0" lvl="0" marL="0" rtl="0" algn="l">
              <a:spcBef>
                <a:spcPts val="1600"/>
              </a:spcBef>
              <a:spcAft>
                <a:spcPts val="0"/>
              </a:spcAft>
              <a:buNone/>
            </a:pPr>
            <a:r>
              <a:rPr lang="ca" sz="1200"/>
              <a:t>Pot haver-hi </a:t>
            </a:r>
            <a:r>
              <a:rPr b="1" lang="ca" sz="1200"/>
              <a:t>situacions on no es recomana ADR</a:t>
            </a:r>
            <a:r>
              <a:rPr lang="ca" sz="1200"/>
              <a:t>:</a:t>
            </a:r>
            <a:endParaRPr sz="1200"/>
          </a:p>
          <a:p>
            <a:pPr indent="-304800" lvl="0" marL="457200" rtl="0" algn="l">
              <a:spcBef>
                <a:spcPts val="1600"/>
              </a:spcBef>
              <a:spcAft>
                <a:spcPts val="0"/>
              </a:spcAft>
              <a:buSzPts val="1200"/>
              <a:buChar char="●"/>
            </a:pPr>
            <a:r>
              <a:rPr lang="ca" sz="1200"/>
              <a:t>Dispositius mòbils</a:t>
            </a:r>
            <a:endParaRPr sz="1200"/>
          </a:p>
          <a:p>
            <a:pPr indent="-304800" lvl="0" marL="457200" rtl="0" algn="l">
              <a:spcBef>
                <a:spcPts val="0"/>
              </a:spcBef>
              <a:spcAft>
                <a:spcPts val="0"/>
              </a:spcAft>
              <a:buSzPts val="1200"/>
              <a:buChar char="●"/>
            </a:pPr>
            <a:r>
              <a:rPr lang="ca" sz="1200"/>
              <a:t>Dispositius amb entorn molt variable</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Esprectre electromagnètic</a:t>
            </a:r>
            <a:endParaRPr/>
          </a:p>
        </p:txBody>
      </p:sp>
      <p:pic>
        <p:nvPicPr>
          <p:cNvPr id="84" name="Google Shape;84;p18"/>
          <p:cNvPicPr preferRelativeResize="0"/>
          <p:nvPr/>
        </p:nvPicPr>
        <p:blipFill rotWithShape="1">
          <a:blip r:embed="rId3">
            <a:alphaModFix/>
          </a:blip>
          <a:srcRect b="0" l="0" r="0" t="10386"/>
          <a:stretch/>
        </p:blipFill>
        <p:spPr>
          <a:xfrm>
            <a:off x="1458499" y="1124875"/>
            <a:ext cx="6053224" cy="3842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7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Cicle de treball (Duty Cycle)</a:t>
            </a:r>
            <a:endParaRPr/>
          </a:p>
        </p:txBody>
      </p:sp>
      <p:sp>
        <p:nvSpPr>
          <p:cNvPr id="515" name="Google Shape;515;p7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Regulació de la b</a:t>
            </a:r>
            <a:r>
              <a:rPr lang="ca" sz="1200"/>
              <a:t>anda 868 MHz (ETSI):</a:t>
            </a:r>
            <a:endParaRPr sz="1200"/>
          </a:p>
          <a:p>
            <a:pPr indent="-304800" lvl="0" marL="457200" rtl="0" algn="l">
              <a:spcBef>
                <a:spcPts val="1600"/>
              </a:spcBef>
              <a:spcAft>
                <a:spcPts val="0"/>
              </a:spcAft>
              <a:buSzPts val="1200"/>
              <a:buChar char="●"/>
            </a:pPr>
            <a:r>
              <a:rPr lang="ca" sz="1200"/>
              <a:t>Ocupació de l’1% del temps</a:t>
            </a:r>
            <a:endParaRPr sz="1200"/>
          </a:p>
          <a:p>
            <a:pPr indent="-304800" lvl="0" marL="457200" rtl="0" algn="l">
              <a:spcBef>
                <a:spcPts val="0"/>
              </a:spcBef>
              <a:spcAft>
                <a:spcPts val="0"/>
              </a:spcAft>
              <a:buSzPts val="1200"/>
              <a:buChar char="●"/>
            </a:pPr>
            <a:r>
              <a:rPr lang="ca" sz="1200"/>
              <a:t>1% de 3600 segons → 36 segons per hora</a:t>
            </a:r>
            <a:endParaRPr sz="1200"/>
          </a:p>
          <a:p>
            <a:pPr indent="-304800" lvl="0" marL="457200" rtl="0" algn="l">
              <a:spcBef>
                <a:spcPts val="0"/>
              </a:spcBef>
              <a:spcAft>
                <a:spcPts val="0"/>
              </a:spcAft>
              <a:buSzPts val="1200"/>
              <a:buChar char="●"/>
            </a:pPr>
            <a:r>
              <a:rPr lang="ca" sz="1200"/>
              <a:t>Mòduls ràdio fan càlcul automàtic i no permeten sobre-passar-lo</a:t>
            </a:r>
            <a:endParaRPr sz="1200"/>
          </a:p>
          <a:p>
            <a:pPr indent="0" lvl="0" marL="0" rtl="0" algn="l">
              <a:spcBef>
                <a:spcPts val="1600"/>
              </a:spcBef>
              <a:spcAft>
                <a:spcPts val="0"/>
              </a:spcAft>
              <a:buClr>
                <a:srgbClr val="000000"/>
              </a:buClr>
              <a:buSzPts val="1100"/>
              <a:buFont typeface="Arial"/>
              <a:buNone/>
            </a:pPr>
            <a:r>
              <a:rPr lang="ca" sz="1200"/>
              <a:t>A més, TTN imposta més restricció (</a:t>
            </a:r>
            <a:r>
              <a:rPr b="1" lang="ca" sz="1200"/>
              <a:t>Fair Access Policy</a:t>
            </a:r>
            <a:r>
              <a:rPr lang="ca" sz="1200"/>
              <a:t>):</a:t>
            </a:r>
            <a:endParaRPr sz="1200"/>
          </a:p>
          <a:p>
            <a:pPr indent="-304800" lvl="0" marL="457200" rtl="0" algn="l">
              <a:spcBef>
                <a:spcPts val="1600"/>
              </a:spcBef>
              <a:spcAft>
                <a:spcPts val="0"/>
              </a:spcAft>
              <a:buSzPts val="1200"/>
              <a:buChar char="●"/>
            </a:pPr>
            <a:r>
              <a:rPr lang="ca" sz="1200"/>
              <a:t>Enviar: 30 segons cada 24 hores (uplink)</a:t>
            </a:r>
            <a:endParaRPr sz="1200"/>
          </a:p>
          <a:p>
            <a:pPr indent="-304800" lvl="0" marL="457200" rtl="0" algn="l">
              <a:spcBef>
                <a:spcPts val="0"/>
              </a:spcBef>
              <a:spcAft>
                <a:spcPts val="0"/>
              </a:spcAft>
              <a:buSzPts val="1200"/>
              <a:buChar char="●"/>
            </a:pPr>
            <a:r>
              <a:rPr lang="ca" sz="1200"/>
              <a:t>Rebre: 10 missatges cada 24 hores (downlink)</a:t>
            </a:r>
            <a:endParaRPr sz="12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7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Seguretat (Encryption)</a:t>
            </a:r>
            <a:endParaRPr/>
          </a:p>
        </p:txBody>
      </p:sp>
      <p:pic>
        <p:nvPicPr>
          <p:cNvPr id="521" name="Google Shape;521;p73"/>
          <p:cNvPicPr preferRelativeResize="0"/>
          <p:nvPr/>
        </p:nvPicPr>
        <p:blipFill>
          <a:blip r:embed="rId3">
            <a:alphaModFix/>
          </a:blip>
          <a:stretch>
            <a:fillRect/>
          </a:stretch>
        </p:blipFill>
        <p:spPr>
          <a:xfrm>
            <a:off x="3827825" y="683225"/>
            <a:ext cx="4330250" cy="4330250"/>
          </a:xfrm>
          <a:prstGeom prst="rect">
            <a:avLst/>
          </a:prstGeom>
          <a:noFill/>
          <a:ln>
            <a:noFill/>
          </a:ln>
        </p:spPr>
      </p:pic>
      <p:sp>
        <p:nvSpPr>
          <p:cNvPr id="522" name="Google Shape;522;p73"/>
          <p:cNvSpPr txBox="1"/>
          <p:nvPr>
            <p:ph idx="1" type="body"/>
          </p:nvPr>
        </p:nvSpPr>
        <p:spPr>
          <a:xfrm>
            <a:off x="311700" y="1228675"/>
            <a:ext cx="34017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Les dades del sensor (</a:t>
            </a:r>
            <a:r>
              <a:rPr b="1" i="1" lang="ca" sz="1200"/>
              <a:t>payload</a:t>
            </a:r>
            <a:r>
              <a:rPr lang="ca" sz="1200"/>
              <a:t>) estan encriptades amb l’AppSkey (AES128).</a:t>
            </a:r>
            <a:endParaRPr sz="1200"/>
          </a:p>
          <a:p>
            <a:pPr indent="0" lvl="0" marL="0" rtl="0" algn="l">
              <a:spcBef>
                <a:spcPts val="1600"/>
              </a:spcBef>
              <a:spcAft>
                <a:spcPts val="0"/>
              </a:spcAft>
              <a:buNone/>
            </a:pPr>
            <a:r>
              <a:rPr lang="ca" sz="1200"/>
              <a:t>El missatge està signat amb el MIC (</a:t>
            </a:r>
            <a:r>
              <a:rPr b="1" lang="ca" sz="1200"/>
              <a:t>codi d’integritat del missatge</a:t>
            </a:r>
            <a:r>
              <a:rPr lang="ca" sz="1200"/>
              <a:t>), que es calcula amb el payload, el devaddr, el fcnt i fent servir la NwkSkey.</a:t>
            </a:r>
            <a:endParaRPr sz="1200"/>
          </a:p>
          <a:p>
            <a:pPr indent="0" lvl="0" marL="0" rtl="0" algn="l">
              <a:spcBef>
                <a:spcPts val="1600"/>
              </a:spcBef>
              <a:spcAft>
                <a:spcPts val="0"/>
              </a:spcAft>
              <a:buNone/>
            </a:pPr>
            <a:r>
              <a:rPr lang="ca" sz="1200"/>
              <a:t>La xarxa “no pot saber” què s’està enviant, només l’aplicació.</a:t>
            </a:r>
            <a:endParaRPr sz="1200"/>
          </a:p>
          <a:p>
            <a:pPr indent="0" lvl="0" marL="0" rtl="0" algn="l">
              <a:spcBef>
                <a:spcPts val="1600"/>
              </a:spcBef>
              <a:spcAft>
                <a:spcPts val="1600"/>
              </a:spcAft>
              <a:buNone/>
            </a:pPr>
            <a:r>
              <a:rPr lang="ca" sz="1200"/>
              <a:t>TTN permet descodificar el missatge en el backend, per tant es recomana fer servir un </a:t>
            </a:r>
            <a:r>
              <a:rPr i="1" lang="ca" sz="1200"/>
              <a:t>handler</a:t>
            </a:r>
            <a:r>
              <a:rPr lang="ca" sz="1200"/>
              <a:t> segur per connectar-se (MQTT sobre SSL).</a:t>
            </a:r>
            <a:endParaRPr sz="1200"/>
          </a:p>
        </p:txBody>
      </p:sp>
      <p:sp>
        <p:nvSpPr>
          <p:cNvPr id="523" name="Google Shape;523;p73"/>
          <p:cNvSpPr txBox="1"/>
          <p:nvPr/>
        </p:nvSpPr>
        <p:spPr>
          <a:xfrm>
            <a:off x="7776200" y="4785975"/>
            <a:ext cx="1617000" cy="1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ca" sz="800">
                <a:latin typeface="Source Code Pro"/>
                <a:ea typeface="Source Code Pro"/>
                <a:cs typeface="Source Code Pro"/>
                <a:sym typeface="Source Code Pro"/>
              </a:rPr>
              <a:t>font: resiot.io</a:t>
            </a:r>
            <a:endParaRPr sz="800">
              <a:latin typeface="Source Code Pro"/>
              <a:ea typeface="Source Code Pro"/>
              <a:cs typeface="Source Code Pro"/>
              <a:sym typeface="Source Code Pro"/>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7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Arquitectura TTN</a:t>
            </a:r>
            <a:endParaRPr/>
          </a:p>
        </p:txBody>
      </p:sp>
      <p:pic>
        <p:nvPicPr>
          <p:cNvPr descr="Infrastructure-Overview-3.png" id="529" name="Google Shape;529;p74"/>
          <p:cNvPicPr preferRelativeResize="0"/>
          <p:nvPr/>
        </p:nvPicPr>
        <p:blipFill>
          <a:blip r:embed="rId3">
            <a:alphaModFix/>
          </a:blip>
          <a:stretch>
            <a:fillRect/>
          </a:stretch>
        </p:blipFill>
        <p:spPr>
          <a:xfrm>
            <a:off x="1208034" y="930425"/>
            <a:ext cx="6727933" cy="382097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7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Activació (ABP/OTAA)</a:t>
            </a:r>
            <a:endParaRPr/>
          </a:p>
        </p:txBody>
      </p:sp>
      <p:sp>
        <p:nvSpPr>
          <p:cNvPr id="535" name="Google Shape;535;p7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Cal estar dins la xarxa → cada dispositiu necessita:</a:t>
            </a:r>
            <a:endParaRPr sz="1200"/>
          </a:p>
          <a:p>
            <a:pPr indent="-304800" lvl="0" marL="457200" rtl="0" algn="l">
              <a:spcBef>
                <a:spcPts val="1600"/>
              </a:spcBef>
              <a:spcAft>
                <a:spcPts val="0"/>
              </a:spcAft>
              <a:buSzPts val="1200"/>
              <a:buChar char="●"/>
            </a:pPr>
            <a:r>
              <a:rPr lang="ca" sz="1200"/>
              <a:t>una adreça (DevAddr)</a:t>
            </a:r>
            <a:endParaRPr sz="1200"/>
          </a:p>
          <a:p>
            <a:pPr indent="-304800" lvl="0" marL="457200" rtl="0" algn="l">
              <a:spcBef>
                <a:spcPts val="0"/>
              </a:spcBef>
              <a:spcAft>
                <a:spcPts val="0"/>
              </a:spcAft>
              <a:buSzPts val="1200"/>
              <a:buChar char="●"/>
            </a:pPr>
            <a:r>
              <a:rPr lang="ca" sz="1200"/>
              <a:t>clau de xarxa (NwkSKey)</a:t>
            </a:r>
            <a:endParaRPr sz="1200"/>
          </a:p>
          <a:p>
            <a:pPr indent="-304800" lvl="0" marL="457200" rtl="0" algn="l">
              <a:spcBef>
                <a:spcPts val="0"/>
              </a:spcBef>
              <a:spcAft>
                <a:spcPts val="0"/>
              </a:spcAft>
              <a:buSzPts val="1200"/>
              <a:buChar char="●"/>
            </a:pPr>
            <a:r>
              <a:rPr lang="ca" sz="1200"/>
              <a:t>clau d’aplicació (AppSKey)</a:t>
            </a:r>
            <a:endParaRPr sz="1200"/>
          </a:p>
          <a:p>
            <a:pPr indent="0" lvl="0" marL="0" rtl="0" algn="l">
              <a:spcBef>
                <a:spcPts val="1600"/>
              </a:spcBef>
              <a:spcAft>
                <a:spcPts val="0"/>
              </a:spcAft>
              <a:buNone/>
            </a:pPr>
            <a:r>
              <a:rPr lang="ca" sz="1200"/>
              <a:t>Dos mètodes d’afegir un dispositiu a la xarxa: </a:t>
            </a:r>
            <a:endParaRPr sz="1200"/>
          </a:p>
          <a:p>
            <a:pPr indent="-304800" lvl="0" marL="457200" rtl="0" algn="l">
              <a:spcBef>
                <a:spcPts val="1600"/>
              </a:spcBef>
              <a:spcAft>
                <a:spcPts val="0"/>
              </a:spcAft>
              <a:buSzPts val="1200"/>
              <a:buChar char="●"/>
            </a:pPr>
            <a:r>
              <a:rPr lang="ca" sz="1200"/>
              <a:t>ABP: Cada dispositiu porta les claus pre-programades</a:t>
            </a:r>
            <a:endParaRPr sz="1200"/>
          </a:p>
          <a:p>
            <a:pPr indent="-304800" lvl="0" marL="457200" rtl="0" algn="l">
              <a:spcBef>
                <a:spcPts val="0"/>
              </a:spcBef>
              <a:spcAft>
                <a:spcPts val="0"/>
              </a:spcAft>
              <a:buSzPts val="1200"/>
              <a:buChar char="●"/>
            </a:pPr>
            <a:r>
              <a:rPr lang="ca" sz="1200"/>
              <a:t>OTAA: Es negocien cada cop que el dispositiu es connecta</a:t>
            </a:r>
            <a:endParaRPr sz="1200"/>
          </a:p>
          <a:p>
            <a:pPr indent="0" lvl="0" marL="0" marR="0" rtl="0" algn="l">
              <a:lnSpc>
                <a:spcPct val="115000"/>
              </a:lnSpc>
              <a:spcBef>
                <a:spcPts val="1600"/>
              </a:spcBef>
              <a:spcAft>
                <a:spcPts val="0"/>
              </a:spcAft>
              <a:buNone/>
            </a:pPr>
            <a:r>
              <a:t/>
            </a:r>
            <a:endParaRPr sz="1200"/>
          </a:p>
          <a:p>
            <a:pPr indent="0" lvl="0" marL="0" rtl="0" algn="l">
              <a:spcBef>
                <a:spcPts val="1600"/>
              </a:spcBef>
              <a:spcAft>
                <a:spcPts val="1600"/>
              </a:spcAft>
              <a:buNone/>
            </a:pPr>
            <a:r>
              <a:t/>
            </a:r>
            <a:endParaRPr sz="1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7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Activació (ABP/OTAA)</a:t>
            </a:r>
            <a:endParaRPr/>
          </a:p>
        </p:txBody>
      </p:sp>
      <p:sp>
        <p:nvSpPr>
          <p:cNvPr id="541" name="Google Shape;541;p7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En </a:t>
            </a:r>
            <a:r>
              <a:rPr lang="ca" sz="1200"/>
              <a:t>Over-the-Air Activation (</a:t>
            </a:r>
            <a:r>
              <a:rPr lang="ca" sz="1200"/>
              <a:t>OTAA) el dispositiu té:</a:t>
            </a:r>
            <a:endParaRPr sz="1200"/>
          </a:p>
          <a:p>
            <a:pPr indent="-304800" lvl="0" marL="457200" rtl="0" algn="l">
              <a:spcBef>
                <a:spcPts val="1600"/>
              </a:spcBef>
              <a:spcAft>
                <a:spcPts val="0"/>
              </a:spcAft>
              <a:buSzPts val="1200"/>
              <a:buChar char="●"/>
            </a:pPr>
            <a:r>
              <a:rPr lang="ca" sz="1200"/>
              <a:t>un identificador únic global (DevEUI)</a:t>
            </a:r>
            <a:endParaRPr sz="1200"/>
          </a:p>
          <a:p>
            <a:pPr indent="-304800" lvl="0" marL="457200" rtl="0" algn="l">
              <a:spcBef>
                <a:spcPts val="0"/>
              </a:spcBef>
              <a:spcAft>
                <a:spcPts val="0"/>
              </a:spcAft>
              <a:buSzPts val="1200"/>
              <a:buChar char="●"/>
            </a:pPr>
            <a:r>
              <a:rPr lang="ca" sz="1200"/>
              <a:t>una clau d’aplicació (AppEUI)</a:t>
            </a:r>
            <a:endParaRPr sz="1200"/>
          </a:p>
          <a:p>
            <a:pPr indent="-304800" lvl="0" marL="457200" rtl="0" algn="l">
              <a:spcBef>
                <a:spcPts val="0"/>
              </a:spcBef>
              <a:spcAft>
                <a:spcPts val="0"/>
              </a:spcAft>
              <a:buSzPts val="1200"/>
              <a:buChar char="●"/>
            </a:pPr>
            <a:r>
              <a:rPr lang="ca" sz="1200"/>
              <a:t>una clau pròpia (AppKey)</a:t>
            </a:r>
            <a:endParaRPr sz="1200"/>
          </a:p>
          <a:p>
            <a:pPr indent="0" lvl="0" marL="0" rtl="0" algn="l">
              <a:spcBef>
                <a:spcPts val="1600"/>
              </a:spcBef>
              <a:spcAft>
                <a:spcPts val="0"/>
              </a:spcAft>
              <a:buNone/>
            </a:pPr>
            <a:r>
              <a:rPr lang="ca" sz="1200"/>
              <a:t>I al connectar-se (fer un </a:t>
            </a:r>
            <a:r>
              <a:rPr i="1" lang="ca" sz="1200"/>
              <a:t>join</a:t>
            </a:r>
            <a:r>
              <a:rPr lang="ca" sz="1200"/>
              <a:t>) es negocien el DevAddr, NwkSKey i AppSKey que seran exclusius per aquell dispositiu durant aquella sessió.</a:t>
            </a:r>
            <a:endParaRPr sz="1200"/>
          </a:p>
          <a:p>
            <a:pPr indent="0" lvl="0" marL="0" rtl="0" algn="l">
              <a:spcBef>
                <a:spcPts val="1600"/>
              </a:spcBef>
              <a:spcAft>
                <a:spcPts val="1600"/>
              </a:spcAft>
              <a:buNone/>
            </a:pPr>
            <a:r>
              <a:t/>
            </a:r>
            <a:endParaRPr sz="12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77"/>
          <p:cNvSpPr txBox="1"/>
          <p:nvPr>
            <p:ph type="title"/>
          </p:nvPr>
        </p:nvSpPr>
        <p:spPr>
          <a:xfrm>
            <a:off x="0" y="1423650"/>
            <a:ext cx="3837900" cy="2296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ca"/>
              <a:t>Passarel·la </a:t>
            </a:r>
            <a:endParaRPr/>
          </a:p>
          <a:p>
            <a:pPr indent="0" lvl="0" marL="0" rtl="0" algn="ctr">
              <a:spcBef>
                <a:spcPts val="0"/>
              </a:spcBef>
              <a:spcAft>
                <a:spcPts val="0"/>
              </a:spcAft>
              <a:buNone/>
            </a:pPr>
            <a:r>
              <a:rPr lang="ca" sz="4800"/>
              <a:t>(Gateway)</a:t>
            </a:r>
            <a:endParaRPr sz="4800"/>
          </a:p>
        </p:txBody>
      </p:sp>
      <p:pic>
        <p:nvPicPr>
          <p:cNvPr id="547" name="Google Shape;547;p77"/>
          <p:cNvPicPr preferRelativeResize="0"/>
          <p:nvPr/>
        </p:nvPicPr>
        <p:blipFill>
          <a:blip r:embed="rId3">
            <a:alphaModFix/>
          </a:blip>
          <a:stretch>
            <a:fillRect/>
          </a:stretch>
        </p:blipFill>
        <p:spPr>
          <a:xfrm>
            <a:off x="7540975" y="718275"/>
            <a:ext cx="975211" cy="3869625"/>
          </a:xfrm>
          <a:prstGeom prst="rect">
            <a:avLst/>
          </a:prstGeom>
          <a:noFill/>
          <a:ln>
            <a:noFill/>
          </a:ln>
        </p:spPr>
      </p:pic>
      <p:pic>
        <p:nvPicPr>
          <p:cNvPr id="548" name="Google Shape;548;p77"/>
          <p:cNvPicPr preferRelativeResize="0"/>
          <p:nvPr/>
        </p:nvPicPr>
        <p:blipFill>
          <a:blip r:embed="rId4">
            <a:alphaModFix/>
          </a:blip>
          <a:stretch>
            <a:fillRect/>
          </a:stretch>
        </p:blipFill>
        <p:spPr>
          <a:xfrm>
            <a:off x="4906718" y="718274"/>
            <a:ext cx="1506687" cy="3869626"/>
          </a:xfrm>
          <a:prstGeom prst="rect">
            <a:avLst/>
          </a:prstGeom>
          <a:noFill/>
          <a:ln>
            <a:noFill/>
          </a:ln>
        </p:spPr>
      </p:pic>
      <p:pic>
        <p:nvPicPr>
          <p:cNvPr id="549" name="Google Shape;549;p77"/>
          <p:cNvPicPr preferRelativeResize="0"/>
          <p:nvPr/>
        </p:nvPicPr>
        <p:blipFill>
          <a:blip r:embed="rId5">
            <a:alphaModFix/>
          </a:blip>
          <a:stretch>
            <a:fillRect/>
          </a:stretch>
        </p:blipFill>
        <p:spPr>
          <a:xfrm>
            <a:off x="6566098" y="718275"/>
            <a:ext cx="822184" cy="3869625"/>
          </a:xfrm>
          <a:prstGeom prst="rect">
            <a:avLst/>
          </a:prstGeom>
          <a:noFill/>
          <a:ln>
            <a:noFill/>
          </a:ln>
        </p:spPr>
      </p:pic>
      <p:pic>
        <p:nvPicPr>
          <p:cNvPr id="550" name="Google Shape;550;p77"/>
          <p:cNvPicPr preferRelativeResize="0"/>
          <p:nvPr/>
        </p:nvPicPr>
        <p:blipFill>
          <a:blip r:embed="rId6">
            <a:alphaModFix/>
          </a:blip>
          <a:stretch>
            <a:fillRect/>
          </a:stretch>
        </p:blipFill>
        <p:spPr>
          <a:xfrm>
            <a:off x="3485698" y="718275"/>
            <a:ext cx="1268327" cy="38696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7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Conceptes</a:t>
            </a:r>
            <a:endParaRPr/>
          </a:p>
        </p:txBody>
      </p:sp>
      <p:sp>
        <p:nvSpPr>
          <p:cNvPr id="556" name="Google Shape;556;p78"/>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ca" sz="1200"/>
              <a:t>Dispositiu que rep els paquets de ràdio i els envia a backend TTN (o d’altres)</a:t>
            </a:r>
            <a:endParaRPr sz="1200"/>
          </a:p>
          <a:p>
            <a:pPr indent="-304800" lvl="0" marL="457200" marR="0" rtl="0" algn="l">
              <a:lnSpc>
                <a:spcPct val="115000"/>
              </a:lnSpc>
              <a:spcBef>
                <a:spcPts val="0"/>
              </a:spcBef>
              <a:spcAft>
                <a:spcPts val="0"/>
              </a:spcAft>
              <a:buClr>
                <a:schemeClr val="dk2"/>
              </a:buClr>
              <a:buSzPts val="1200"/>
              <a:buFont typeface="Source Code Pro"/>
              <a:buChar char="●"/>
            </a:pPr>
            <a:r>
              <a:rPr lang="ca" sz="1200"/>
              <a:t>GW son “tontes”, no hi ha cap intel·ligència dins, simplement redirigeixen les dades de la ràdio cap al backend i a l’inrevés</a:t>
            </a:r>
            <a:endParaRPr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pic>
        <p:nvPicPr>
          <p:cNvPr id="557" name="Google Shape;557;p78"/>
          <p:cNvPicPr preferRelativeResize="0"/>
          <p:nvPr/>
        </p:nvPicPr>
        <p:blipFill>
          <a:blip r:embed="rId3">
            <a:alphaModFix/>
          </a:blip>
          <a:stretch>
            <a:fillRect/>
          </a:stretch>
        </p:blipFill>
        <p:spPr>
          <a:xfrm>
            <a:off x="1410450" y="2030725"/>
            <a:ext cx="6323098" cy="27652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7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Arquitectura de la Passarel·la (Maquinari)</a:t>
            </a:r>
            <a:endParaRPr/>
          </a:p>
        </p:txBody>
      </p:sp>
      <p:sp>
        <p:nvSpPr>
          <p:cNvPr id="563" name="Google Shape;563;p79"/>
          <p:cNvSpPr txBox="1"/>
          <p:nvPr>
            <p:ph idx="1" type="body"/>
          </p:nvPr>
        </p:nvSpPr>
        <p:spPr>
          <a:xfrm>
            <a:off x="311700" y="1228675"/>
            <a:ext cx="52632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Els components bàsics d’una passarel·la són:</a:t>
            </a:r>
            <a:endParaRPr sz="1200"/>
          </a:p>
          <a:p>
            <a:pPr indent="-304800" lvl="0" marL="457200" rtl="0" algn="l">
              <a:spcBef>
                <a:spcPts val="1600"/>
              </a:spcBef>
              <a:spcAft>
                <a:spcPts val="0"/>
              </a:spcAft>
              <a:buSzPts val="1200"/>
              <a:buChar char="●"/>
            </a:pPr>
            <a:r>
              <a:rPr lang="ca" sz="1200"/>
              <a:t>Antenna omnidireccional (excepte casos concrets)</a:t>
            </a:r>
            <a:endParaRPr sz="1200"/>
          </a:p>
          <a:p>
            <a:pPr indent="-304800" lvl="0" marL="457200" rtl="0" algn="l">
              <a:spcBef>
                <a:spcPts val="0"/>
              </a:spcBef>
              <a:spcAft>
                <a:spcPts val="0"/>
              </a:spcAft>
              <a:buSzPts val="1200"/>
              <a:buChar char="●"/>
            </a:pPr>
            <a:r>
              <a:rPr lang="ca" sz="1200"/>
              <a:t>Concentrador (mòdul de ràdio amb capacitat per escoltar en paral·lel diferents canals)</a:t>
            </a:r>
            <a:endParaRPr sz="1200"/>
          </a:p>
          <a:p>
            <a:pPr indent="-304800" lvl="0" marL="457200" rtl="0" algn="l">
              <a:spcBef>
                <a:spcPts val="0"/>
              </a:spcBef>
              <a:spcAft>
                <a:spcPts val="0"/>
              </a:spcAft>
              <a:buSzPts val="1200"/>
              <a:buChar char="●"/>
            </a:pPr>
            <a:r>
              <a:rPr lang="ca" sz="1200"/>
              <a:t>Controlador (microcontrolador o CPU basada en ARM habitualment)</a:t>
            </a:r>
            <a:endParaRPr sz="1200"/>
          </a:p>
          <a:p>
            <a:pPr indent="-304800" lvl="0" marL="457200" rtl="0" algn="l">
              <a:spcBef>
                <a:spcPts val="0"/>
              </a:spcBef>
              <a:spcAft>
                <a:spcPts val="0"/>
              </a:spcAft>
              <a:buSzPts val="1200"/>
              <a:buChar char="●"/>
            </a:pPr>
            <a:r>
              <a:rPr lang="ca" sz="1200"/>
              <a:t>Alimentació (PoE)</a:t>
            </a:r>
            <a:endParaRPr sz="1200"/>
          </a:p>
          <a:p>
            <a:pPr indent="0" lvl="0" marL="0" rtl="0" algn="l">
              <a:spcBef>
                <a:spcPts val="1600"/>
              </a:spcBef>
              <a:spcAft>
                <a:spcPts val="0"/>
              </a:spcAft>
              <a:buNone/>
            </a:pPr>
            <a:r>
              <a:rPr lang="ca" sz="1200"/>
              <a:t>El concentrador acostuma a tenir:</a:t>
            </a:r>
            <a:endParaRPr sz="1200"/>
          </a:p>
          <a:p>
            <a:pPr indent="-304800" lvl="0" marL="457200" rtl="0" algn="l">
              <a:spcBef>
                <a:spcPts val="1600"/>
              </a:spcBef>
              <a:spcAft>
                <a:spcPts val="0"/>
              </a:spcAft>
              <a:buSzPts val="1200"/>
              <a:buChar char="●"/>
            </a:pPr>
            <a:r>
              <a:rPr lang="ca" sz="1200"/>
              <a:t>2x SX1257 (radio frontends)</a:t>
            </a:r>
            <a:endParaRPr sz="1200"/>
          </a:p>
          <a:p>
            <a:pPr indent="-304800" lvl="0" marL="457200" rtl="0" algn="l">
              <a:spcBef>
                <a:spcPts val="0"/>
              </a:spcBef>
              <a:spcAft>
                <a:spcPts val="0"/>
              </a:spcAft>
              <a:buSzPts val="1200"/>
              <a:buChar char="●"/>
            </a:pPr>
            <a:r>
              <a:rPr lang="ca" sz="1200"/>
              <a:t>1x SX1301 (demodulador, </a:t>
            </a:r>
            <a:r>
              <a:rPr lang="ca" sz="1200"/>
              <a:t>interfície</a:t>
            </a:r>
            <a:r>
              <a:rPr lang="ca" sz="1200"/>
              <a:t> SPI)</a:t>
            </a:r>
            <a:endParaRPr sz="1200"/>
          </a:p>
          <a:p>
            <a:pPr indent="0" lvl="0" marL="457200" rtl="0" algn="l">
              <a:spcBef>
                <a:spcPts val="1600"/>
              </a:spcBef>
              <a:spcAft>
                <a:spcPts val="1600"/>
              </a:spcAft>
              <a:buNone/>
            </a:pPr>
            <a:r>
              <a:t/>
            </a:r>
            <a:endParaRPr sz="1200"/>
          </a:p>
        </p:txBody>
      </p:sp>
      <p:pic>
        <p:nvPicPr>
          <p:cNvPr id="564" name="Google Shape;564;p79"/>
          <p:cNvPicPr preferRelativeResize="0"/>
          <p:nvPr/>
        </p:nvPicPr>
        <p:blipFill>
          <a:blip r:embed="rId3">
            <a:alphaModFix/>
          </a:blip>
          <a:stretch>
            <a:fillRect/>
          </a:stretch>
        </p:blipFill>
        <p:spPr>
          <a:xfrm>
            <a:off x="5574825" y="2775450"/>
            <a:ext cx="3047100" cy="1793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8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Arquitectura de la Passarel·la (Programari)</a:t>
            </a:r>
            <a:endParaRPr/>
          </a:p>
        </p:txBody>
      </p:sp>
      <p:sp>
        <p:nvSpPr>
          <p:cNvPr id="570" name="Google Shape;570;p8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ca" sz="1200"/>
              <a:t>Linux sobre miniordinador (a vegades també un simple microcontrolador com l’ESP32)</a:t>
            </a:r>
            <a:endParaRPr sz="1200"/>
          </a:p>
          <a:p>
            <a:pPr indent="-304800" lvl="0" marL="457200" rtl="0" algn="l">
              <a:spcBef>
                <a:spcPts val="0"/>
              </a:spcBef>
              <a:spcAft>
                <a:spcPts val="0"/>
              </a:spcAft>
              <a:buSzPts val="1200"/>
              <a:buChar char="●"/>
            </a:pPr>
            <a:r>
              <a:rPr lang="ca" sz="1200"/>
              <a:t>Driver simple pel xip SX1301</a:t>
            </a:r>
            <a:endParaRPr sz="1200"/>
          </a:p>
          <a:p>
            <a:pPr indent="-304800" lvl="0" marL="457200" rtl="0" algn="l">
              <a:spcBef>
                <a:spcPts val="0"/>
              </a:spcBef>
              <a:spcAft>
                <a:spcPts val="0"/>
              </a:spcAft>
              <a:buSzPts val="1200"/>
              <a:buChar char="●"/>
            </a:pPr>
            <a:r>
              <a:rPr lang="ca" sz="1200"/>
              <a:t>SW per llegir paquets rebuts i enviar a </a:t>
            </a:r>
            <a:r>
              <a:rPr i="1" lang="ca" sz="1200"/>
              <a:t>backend</a:t>
            </a:r>
            <a:endParaRPr i="1" sz="1200"/>
          </a:p>
          <a:p>
            <a:pPr indent="-304800" lvl="1" marL="914400" rtl="0" algn="l">
              <a:spcBef>
                <a:spcPts val="0"/>
              </a:spcBef>
              <a:spcAft>
                <a:spcPts val="0"/>
              </a:spcAft>
              <a:buSzPts val="1200"/>
              <a:buChar char="○"/>
            </a:pPr>
            <a:r>
              <a:rPr lang="ca" sz="1200"/>
              <a:t>Semtech: packet-forwarder</a:t>
            </a:r>
            <a:endParaRPr sz="1200"/>
          </a:p>
          <a:p>
            <a:pPr indent="-304800" lvl="2" marL="1371600" rtl="0" algn="l">
              <a:spcBef>
                <a:spcPts val="0"/>
              </a:spcBef>
              <a:spcAft>
                <a:spcPts val="0"/>
              </a:spcAft>
              <a:buSzPts val="1200"/>
              <a:buChar char="■"/>
            </a:pPr>
            <a:r>
              <a:rPr lang="ca" sz="1200"/>
              <a:t>Basat en UDP</a:t>
            </a:r>
            <a:endParaRPr sz="1200"/>
          </a:p>
          <a:p>
            <a:pPr indent="-304800" lvl="2" marL="1371600" rtl="0" algn="l">
              <a:spcBef>
                <a:spcPts val="0"/>
              </a:spcBef>
              <a:spcAft>
                <a:spcPts val="0"/>
              </a:spcAft>
              <a:buSzPts val="1200"/>
              <a:buChar char="■"/>
            </a:pPr>
            <a:r>
              <a:rPr lang="ca" sz="1200"/>
              <a:t>“Poca seguretat“</a:t>
            </a:r>
            <a:endParaRPr sz="1200"/>
          </a:p>
          <a:p>
            <a:pPr indent="-304800" lvl="2" marL="1371600" rtl="0" algn="l">
              <a:spcBef>
                <a:spcPts val="0"/>
              </a:spcBef>
              <a:spcAft>
                <a:spcPts val="0"/>
              </a:spcAft>
              <a:buSzPts val="1200"/>
              <a:buChar char="■"/>
            </a:pPr>
            <a:r>
              <a:rPr lang="ca" sz="1200"/>
              <a:t>Simple</a:t>
            </a:r>
            <a:endParaRPr sz="1200"/>
          </a:p>
          <a:p>
            <a:pPr indent="-304800" lvl="1" marL="914400" rtl="0" algn="l">
              <a:spcBef>
                <a:spcPts val="0"/>
              </a:spcBef>
              <a:spcAft>
                <a:spcPts val="0"/>
              </a:spcAft>
              <a:buSzPts val="1200"/>
              <a:buChar char="○"/>
            </a:pPr>
            <a:r>
              <a:rPr lang="ca" sz="1200"/>
              <a:t> TTN packet-forwarder</a:t>
            </a:r>
            <a:endParaRPr sz="1200"/>
          </a:p>
          <a:p>
            <a:pPr indent="-304800" lvl="2" marL="1371600" rtl="0" algn="l">
              <a:spcBef>
                <a:spcPts val="0"/>
              </a:spcBef>
              <a:spcAft>
                <a:spcPts val="0"/>
              </a:spcAft>
              <a:buSzPts val="1200"/>
              <a:buChar char="■"/>
            </a:pPr>
            <a:r>
              <a:rPr lang="ca" sz="1200"/>
              <a:t>Basat en </a:t>
            </a:r>
            <a:r>
              <a:rPr i="1" lang="ca" sz="1200"/>
              <a:t>protocol buffer</a:t>
            </a:r>
            <a:r>
              <a:rPr lang="ca" sz="1200"/>
              <a:t> o MQTTS</a:t>
            </a:r>
            <a:endParaRPr sz="1200"/>
          </a:p>
          <a:p>
            <a:pPr indent="-304800" lvl="2" marL="1371600" rtl="0" algn="l">
              <a:spcBef>
                <a:spcPts val="0"/>
              </a:spcBef>
              <a:spcAft>
                <a:spcPts val="0"/>
              </a:spcAft>
              <a:buSzPts val="1200"/>
              <a:buChar char="■"/>
            </a:pPr>
            <a:r>
              <a:rPr lang="ca" sz="1200"/>
              <a:t>Més segur (TLS, SSL)</a:t>
            </a:r>
            <a:endParaRPr sz="1200"/>
          </a:p>
          <a:p>
            <a:pPr indent="-304800" lvl="2" marL="1371600" rtl="0" algn="l">
              <a:spcBef>
                <a:spcPts val="0"/>
              </a:spcBef>
              <a:spcAft>
                <a:spcPts val="0"/>
              </a:spcAft>
              <a:buSzPts val="1200"/>
              <a:buChar char="■"/>
            </a:pPr>
            <a:r>
              <a:rPr lang="ca" sz="1200"/>
              <a:t>Complex -&gt; Fase Beta i </a:t>
            </a:r>
            <a:r>
              <a:rPr lang="ca" sz="1200"/>
              <a:t>Suspès</a:t>
            </a:r>
            <a:endParaRPr sz="120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sp>
        <p:nvSpPr>
          <p:cNvPr id="575" name="Google Shape;575;p8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Configuració d’una p</a:t>
            </a:r>
            <a:r>
              <a:rPr lang="ca"/>
              <a:t>assarel·la (LorixOne)</a:t>
            </a:r>
            <a:endParaRPr/>
          </a:p>
        </p:txBody>
      </p:sp>
      <p:sp>
        <p:nvSpPr>
          <p:cNvPr id="576" name="Google Shape;576;p81"/>
          <p:cNvSpPr txBox="1"/>
          <p:nvPr>
            <p:ph idx="1" type="body"/>
          </p:nvPr>
        </p:nvSpPr>
        <p:spPr>
          <a:xfrm>
            <a:off x="462575" y="1951575"/>
            <a:ext cx="8520600" cy="3192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ca" sz="1200"/>
              <a:t>Les passarel·les LorixOne duen un sistema operatiu GNU/Linux molt comú als sistemes encastats:</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304800" lvl="0" marL="457200" rtl="0" algn="l">
              <a:spcBef>
                <a:spcPts val="1600"/>
              </a:spcBef>
              <a:spcAft>
                <a:spcPts val="0"/>
              </a:spcAft>
              <a:buSzPts val="1200"/>
              <a:buChar char="●"/>
            </a:pPr>
            <a:r>
              <a:rPr lang="ca" sz="1200"/>
              <a:t>Hi ha dues opcions d’accés:</a:t>
            </a:r>
            <a:endParaRPr sz="1200"/>
          </a:p>
          <a:p>
            <a:pPr indent="-304800" lvl="1" marL="914400" rtl="0" algn="l">
              <a:spcBef>
                <a:spcPts val="0"/>
              </a:spcBef>
              <a:spcAft>
                <a:spcPts val="0"/>
              </a:spcAft>
              <a:buSzPts val="1200"/>
              <a:buChar char="○"/>
            </a:pPr>
            <a:r>
              <a:rPr lang="ca" sz="1200"/>
              <a:t>Mitjançant el microUSB</a:t>
            </a:r>
            <a:endParaRPr sz="1200"/>
          </a:p>
          <a:p>
            <a:pPr indent="-304800" lvl="1" marL="914400" rtl="0" algn="l">
              <a:spcBef>
                <a:spcPts val="0"/>
              </a:spcBef>
              <a:spcAft>
                <a:spcPts val="0"/>
              </a:spcAft>
              <a:buSzPts val="1200"/>
              <a:buChar char="○"/>
            </a:pPr>
            <a:r>
              <a:rPr lang="ca" sz="1200"/>
              <a:t>Mitjançant el cable de xarxa Ethernet</a:t>
            </a:r>
            <a:endParaRPr sz="1200"/>
          </a:p>
        </p:txBody>
      </p:sp>
      <p:pic>
        <p:nvPicPr>
          <p:cNvPr id="577" name="Google Shape;577;p81"/>
          <p:cNvPicPr preferRelativeResize="0"/>
          <p:nvPr/>
        </p:nvPicPr>
        <p:blipFill>
          <a:blip r:embed="rId3">
            <a:alphaModFix/>
          </a:blip>
          <a:stretch>
            <a:fillRect/>
          </a:stretch>
        </p:blipFill>
        <p:spPr>
          <a:xfrm>
            <a:off x="2530125" y="2606650"/>
            <a:ext cx="3867150" cy="904875"/>
          </a:xfrm>
          <a:prstGeom prst="rect">
            <a:avLst/>
          </a:prstGeom>
          <a:noFill/>
          <a:ln>
            <a:noFill/>
          </a:ln>
        </p:spPr>
      </p:pic>
      <p:pic>
        <p:nvPicPr>
          <p:cNvPr id="578" name="Google Shape;578;p81"/>
          <p:cNvPicPr preferRelativeResize="0"/>
          <p:nvPr/>
        </p:nvPicPr>
        <p:blipFill>
          <a:blip r:embed="rId4">
            <a:alphaModFix/>
          </a:blip>
          <a:stretch>
            <a:fillRect/>
          </a:stretch>
        </p:blipFill>
        <p:spPr>
          <a:xfrm>
            <a:off x="3753213" y="1328025"/>
            <a:ext cx="1637575" cy="472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Decibels</a:t>
            </a:r>
            <a:endParaRPr/>
          </a:p>
        </p:txBody>
      </p:sp>
      <p:sp>
        <p:nvSpPr>
          <p:cNvPr id="90" name="Google Shape;90;p19"/>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Unitat adimensional (relativa) logarítmica que indica el guany o pèrdua en una transmissió. En telecomunicacions parlem de guany (o pèrdues) de potència i es calcula com:</a:t>
            </a:r>
            <a:endParaRPr sz="1200"/>
          </a:p>
          <a:p>
            <a:pPr indent="0" lvl="0" marL="0" rtl="0" algn="ctr">
              <a:spcBef>
                <a:spcPts val="1600"/>
              </a:spcBef>
              <a:spcAft>
                <a:spcPts val="0"/>
              </a:spcAft>
              <a:buNone/>
            </a:pPr>
            <a:r>
              <a:rPr b="1" lang="ca" sz="1200"/>
              <a:t>g</a:t>
            </a:r>
            <a:r>
              <a:rPr b="1" baseline="-25000" lang="ca" sz="1200"/>
              <a:t>P</a:t>
            </a:r>
            <a:r>
              <a:rPr b="1" lang="ca" sz="1200"/>
              <a:t>(dB) = 10 · log(p</a:t>
            </a:r>
            <a:r>
              <a:rPr b="1" baseline="-25000" lang="ca" sz="1200"/>
              <a:t>o</a:t>
            </a:r>
            <a:r>
              <a:rPr b="1" lang="ca" sz="1200"/>
              <a:t> / p</a:t>
            </a:r>
            <a:r>
              <a:rPr b="1" baseline="-25000" lang="ca" sz="1200"/>
              <a:t>i</a:t>
            </a:r>
            <a:r>
              <a:rPr b="1" lang="ca" sz="1200"/>
              <a:t>)</a:t>
            </a:r>
            <a:endParaRPr b="1" sz="1200"/>
          </a:p>
          <a:p>
            <a:pPr indent="0" lvl="0" marL="0" rtl="0" algn="l">
              <a:spcBef>
                <a:spcPts val="1600"/>
              </a:spcBef>
              <a:spcAft>
                <a:spcPts val="0"/>
              </a:spcAft>
              <a:buNone/>
            </a:pPr>
            <a:r>
              <a:rPr lang="ca" sz="1200"/>
              <a:t>Per tant, +3dB és equivalent a un guany de 2 (la potència de sortida és el doble que la d’entrada). +6dB és un factor 4, +9dB és un factor 8, +10dB és un factor 10, +20dB es un factor 100 o +30dB és un factor 1000.</a:t>
            </a:r>
            <a:endParaRPr sz="1200"/>
          </a:p>
          <a:p>
            <a:pPr indent="0" lvl="0" marL="0" rtl="0" algn="l">
              <a:spcBef>
                <a:spcPts val="1600"/>
              </a:spcBef>
              <a:spcAft>
                <a:spcPts val="0"/>
              </a:spcAft>
              <a:buNone/>
            </a:pPr>
            <a:r>
              <a:rPr lang="ca" sz="1200"/>
              <a:t>A partir d’aquí es parla de diferents unitats absolutes i relatives:</a:t>
            </a:r>
            <a:endParaRPr sz="1200"/>
          </a:p>
          <a:p>
            <a:pPr indent="-304800" lvl="0" marL="457200" rtl="0" algn="l">
              <a:spcBef>
                <a:spcPts val="1600"/>
              </a:spcBef>
              <a:spcAft>
                <a:spcPts val="0"/>
              </a:spcAft>
              <a:buSzPts val="1200"/>
              <a:buChar char="●"/>
            </a:pPr>
            <a:r>
              <a:rPr lang="ca" sz="1200"/>
              <a:t>dBW: guany sobre 1W</a:t>
            </a:r>
            <a:endParaRPr sz="1200"/>
          </a:p>
          <a:p>
            <a:pPr indent="-304800" lvl="0" marL="457200" rtl="0" algn="l">
              <a:spcBef>
                <a:spcPts val="0"/>
              </a:spcBef>
              <a:spcAft>
                <a:spcPts val="0"/>
              </a:spcAft>
              <a:buSzPts val="1200"/>
              <a:buChar char="●"/>
            </a:pPr>
            <a:r>
              <a:rPr lang="ca" sz="1200"/>
              <a:t>dBm: guany sobre 1mW (1dBW = 30dBm)</a:t>
            </a:r>
            <a:endParaRPr sz="1200"/>
          </a:p>
          <a:p>
            <a:pPr indent="-304800" lvl="0" marL="457200" rtl="0" algn="l">
              <a:spcBef>
                <a:spcPts val="0"/>
              </a:spcBef>
              <a:spcAft>
                <a:spcPts val="0"/>
              </a:spcAft>
              <a:buSzPts val="1200"/>
              <a:buChar char="●"/>
            </a:pPr>
            <a:r>
              <a:rPr lang="ca" sz="1200"/>
              <a:t>dBi: guany sobre una antena isotròpica en la direcció de màxim guany</a:t>
            </a:r>
            <a:endParaRPr sz="1200"/>
          </a:p>
          <a:p>
            <a:pPr indent="-304800" lvl="0" marL="457200" rtl="0" algn="l">
              <a:spcBef>
                <a:spcPts val="0"/>
              </a:spcBef>
              <a:spcAft>
                <a:spcPts val="0"/>
              </a:spcAft>
              <a:buSzPts val="1200"/>
              <a:buChar char="●"/>
            </a:pPr>
            <a:r>
              <a:rPr lang="ca" sz="1200"/>
              <a:t>dBd: guany sobre un dipol en la direcció de màxim guany (dBd = 2.15 + dBi)</a:t>
            </a:r>
            <a:endParaRPr sz="1200"/>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8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Configuració d’una passarel·la (LorixOne)</a:t>
            </a:r>
            <a:endParaRPr/>
          </a:p>
        </p:txBody>
      </p:sp>
      <p:sp>
        <p:nvSpPr>
          <p:cNvPr id="584" name="Google Shape;584;p82"/>
          <p:cNvSpPr txBox="1"/>
          <p:nvPr>
            <p:ph idx="1" type="body"/>
          </p:nvPr>
        </p:nvSpPr>
        <p:spPr>
          <a:xfrm>
            <a:off x="311700" y="1210725"/>
            <a:ext cx="8520600" cy="3768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ca" sz="1200"/>
              <a:t>Per defecte l’assignació de la IP és dinàmica. Per saber-ne la IP sense accés al servidor DHCP:</a:t>
            </a:r>
            <a:endParaRPr sz="1200"/>
          </a:p>
          <a:p>
            <a:pPr indent="0" lvl="0" marL="457200" rtl="0" algn="l">
              <a:spcBef>
                <a:spcPts val="1600"/>
              </a:spcBef>
              <a:spcAft>
                <a:spcPts val="0"/>
              </a:spcAft>
              <a:buNone/>
            </a:pPr>
            <a:r>
              <a:rPr lang="ca" sz="1000">
                <a:latin typeface="Courier New"/>
                <a:ea typeface="Courier New"/>
                <a:cs typeface="Courier New"/>
                <a:sym typeface="Courier New"/>
              </a:rPr>
              <a:t>jordi@ecat-debian:~$ sudo nmap -sP </a:t>
            </a:r>
            <a:r>
              <a:rPr b="1" lang="ca" sz="1000">
                <a:latin typeface="Courier New"/>
                <a:ea typeface="Courier New"/>
                <a:cs typeface="Courier New"/>
                <a:sym typeface="Courier New"/>
              </a:rPr>
              <a:t>174.105.0.0/24</a:t>
            </a:r>
            <a:r>
              <a:rPr lang="ca" sz="1000">
                <a:latin typeface="Courier New"/>
                <a:ea typeface="Courier New"/>
                <a:cs typeface="Courier New"/>
                <a:sym typeface="Courier New"/>
              </a:rPr>
              <a:t> | awk '/^Nmap/{ip=$NF}/FC:C2:3D/{print ip}'</a:t>
            </a:r>
            <a:br>
              <a:rPr lang="ca" sz="1000">
                <a:latin typeface="Courier New"/>
                <a:ea typeface="Courier New"/>
                <a:cs typeface="Courier New"/>
                <a:sym typeface="Courier New"/>
              </a:rPr>
            </a:br>
            <a:r>
              <a:rPr lang="ca" sz="1000">
                <a:latin typeface="Courier New"/>
                <a:ea typeface="Courier New"/>
                <a:cs typeface="Courier New"/>
                <a:sym typeface="Courier New"/>
              </a:rPr>
              <a:t>174.105.0.81</a:t>
            </a:r>
            <a:endParaRPr sz="1000">
              <a:latin typeface="Courier New"/>
              <a:ea typeface="Courier New"/>
              <a:cs typeface="Courier New"/>
              <a:sym typeface="Courier New"/>
            </a:endParaRPr>
          </a:p>
          <a:p>
            <a:pPr indent="0" lvl="0" marL="457200" rtl="0" algn="l">
              <a:spcBef>
                <a:spcPts val="1600"/>
              </a:spcBef>
              <a:spcAft>
                <a:spcPts val="1600"/>
              </a:spcAft>
              <a:buNone/>
            </a:pPr>
            <a:r>
              <a:rPr b="1" lang="ca" sz="1200"/>
              <a:t>174.105.0.0/24</a:t>
            </a:r>
            <a:r>
              <a:rPr lang="ca" sz="1200">
                <a:latin typeface="Source Code Pro Medium"/>
                <a:ea typeface="Source Code Pro Medium"/>
                <a:cs typeface="Source Code Pro Medium"/>
                <a:sym typeface="Source Code Pro Medium"/>
              </a:rPr>
              <a:t> : Adreça de la xarxa en notació CIDR</a:t>
            </a:r>
            <a:br>
              <a:rPr lang="ca" sz="1200">
                <a:latin typeface="Source Code Pro Medium"/>
                <a:ea typeface="Source Code Pro Medium"/>
                <a:cs typeface="Source Code Pro Medium"/>
                <a:sym typeface="Source Code Pro Medium"/>
              </a:rPr>
            </a:br>
            <a:r>
              <a:rPr b="1" lang="ca" sz="1200"/>
              <a:t>FC:C2:3D</a:t>
            </a:r>
            <a:r>
              <a:rPr lang="ca" sz="1200">
                <a:latin typeface="Source Code Pro Medium"/>
                <a:ea typeface="Source Code Pro Medium"/>
                <a:cs typeface="Source Code Pro Medium"/>
                <a:sym typeface="Source Code Pro Medium"/>
              </a:rPr>
              <a:t> : Tres primers bytes de l’adreça MAC</a:t>
            </a:r>
            <a:br>
              <a:rPr lang="ca" sz="1200">
                <a:latin typeface="Source Code Pro Medium"/>
                <a:ea typeface="Source Code Pro Medium"/>
                <a:cs typeface="Source Code Pro Medium"/>
                <a:sym typeface="Source Code Pro Medium"/>
              </a:rPr>
            </a:br>
            <a:r>
              <a:rPr b="1" lang="ca" sz="1200"/>
              <a:t>174.105.0.81</a:t>
            </a:r>
            <a:r>
              <a:rPr lang="ca" sz="1200">
                <a:latin typeface="Source Code Pro Medium"/>
                <a:ea typeface="Source Code Pro Medium"/>
                <a:cs typeface="Source Code Pro Medium"/>
                <a:sym typeface="Source Code Pro Medium"/>
              </a:rPr>
              <a:t> : La IP trobada </a:t>
            </a:r>
            <a:endParaRPr sz="1200">
              <a:latin typeface="Source Code Pro Medium"/>
              <a:ea typeface="Source Code Pro Medium"/>
              <a:cs typeface="Source Code Pro Medium"/>
              <a:sym typeface="Source Code Pro Medium"/>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83"/>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Configuració d’una passarel·la (LorixOne)</a:t>
            </a:r>
            <a:endParaRPr/>
          </a:p>
        </p:txBody>
      </p:sp>
      <p:pic>
        <p:nvPicPr>
          <p:cNvPr id="590" name="Google Shape;590;p83"/>
          <p:cNvPicPr preferRelativeResize="0"/>
          <p:nvPr/>
        </p:nvPicPr>
        <p:blipFill>
          <a:blip r:embed="rId3">
            <a:alphaModFix/>
          </a:blip>
          <a:stretch>
            <a:fillRect/>
          </a:stretch>
        </p:blipFill>
        <p:spPr>
          <a:xfrm>
            <a:off x="2203325" y="1944476"/>
            <a:ext cx="4339200" cy="3124900"/>
          </a:xfrm>
          <a:prstGeom prst="rect">
            <a:avLst/>
          </a:prstGeom>
          <a:noFill/>
          <a:ln>
            <a:noFill/>
          </a:ln>
        </p:spPr>
      </p:pic>
      <p:sp>
        <p:nvSpPr>
          <p:cNvPr id="591" name="Google Shape;591;p83"/>
          <p:cNvSpPr txBox="1"/>
          <p:nvPr/>
        </p:nvSpPr>
        <p:spPr>
          <a:xfrm>
            <a:off x="311700" y="1188225"/>
            <a:ext cx="8672400" cy="1481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Aspecte del terminal a l’accedir al SO OpenWRT present al Lorix. </a:t>
            </a:r>
            <a:br>
              <a:rPr lang="ca" sz="1200">
                <a:solidFill>
                  <a:schemeClr val="dk2"/>
                </a:solidFill>
                <a:latin typeface="Source Code Pro"/>
                <a:ea typeface="Source Code Pro"/>
                <a:cs typeface="Source Code Pro"/>
                <a:sym typeface="Source Code Pro"/>
              </a:rPr>
            </a:br>
            <a:r>
              <a:rPr lang="ca" sz="1200">
                <a:solidFill>
                  <a:schemeClr val="dk2"/>
                </a:solidFill>
                <a:latin typeface="Source Code Pro"/>
                <a:ea typeface="Source Code Pro"/>
                <a:cs typeface="Source Code Pro"/>
                <a:sym typeface="Source Code Pro"/>
              </a:rPr>
              <a:t>Mitjançant un client SSH (per Windows el putty és molt popular).</a:t>
            </a:r>
            <a:endParaRPr sz="1200">
              <a:latin typeface="Source Code Pro"/>
              <a:ea typeface="Source Code Pro"/>
              <a:cs typeface="Source Code Pro"/>
              <a:sym typeface="Source Code Pr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5" name="Shape 595"/>
        <p:cNvGrpSpPr/>
        <p:nvPr/>
      </p:nvGrpSpPr>
      <p:grpSpPr>
        <a:xfrm>
          <a:off x="0" y="0"/>
          <a:ext cx="0" cy="0"/>
          <a:chOff x="0" y="0"/>
          <a:chExt cx="0" cy="0"/>
        </a:xfrm>
      </p:grpSpPr>
      <p:sp>
        <p:nvSpPr>
          <p:cNvPr id="596" name="Google Shape;596;p8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Configuració d’una passarel·la (LorixOne)</a:t>
            </a:r>
            <a:endParaRPr/>
          </a:p>
        </p:txBody>
      </p:sp>
      <p:sp>
        <p:nvSpPr>
          <p:cNvPr id="597" name="Google Shape;597;p84"/>
          <p:cNvSpPr txBox="1"/>
          <p:nvPr/>
        </p:nvSpPr>
        <p:spPr>
          <a:xfrm>
            <a:off x="311700" y="1093850"/>
            <a:ext cx="8672400" cy="157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Arxiu de configuració. Heu d’identificar la vostra passarel·la, introduir la geolocalització i un correu-e.</a:t>
            </a:r>
            <a:endParaRPr sz="1200">
              <a:latin typeface="Source Code Pro"/>
              <a:ea typeface="Source Code Pro"/>
              <a:cs typeface="Source Code Pro"/>
              <a:sym typeface="Source Code Pro"/>
            </a:endParaRPr>
          </a:p>
        </p:txBody>
      </p:sp>
      <p:pic>
        <p:nvPicPr>
          <p:cNvPr id="598" name="Google Shape;598;p84"/>
          <p:cNvPicPr preferRelativeResize="0"/>
          <p:nvPr/>
        </p:nvPicPr>
        <p:blipFill>
          <a:blip r:embed="rId3">
            <a:alphaModFix/>
          </a:blip>
          <a:stretch>
            <a:fillRect/>
          </a:stretch>
        </p:blipFill>
        <p:spPr>
          <a:xfrm>
            <a:off x="1674900" y="1957725"/>
            <a:ext cx="6347699" cy="28291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8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Configuració d’una passarel·la (LorixOne)</a:t>
            </a:r>
            <a:endParaRPr/>
          </a:p>
        </p:txBody>
      </p:sp>
      <p:sp>
        <p:nvSpPr>
          <p:cNvPr id="604" name="Google Shape;604;p85"/>
          <p:cNvSpPr txBox="1"/>
          <p:nvPr/>
        </p:nvSpPr>
        <p:spPr>
          <a:xfrm>
            <a:off x="311700" y="1093850"/>
            <a:ext cx="8672400" cy="157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Configuració per adjuntar LorixOne a TheThingsNetwork  </a:t>
            </a:r>
            <a:endParaRPr sz="1200">
              <a:latin typeface="Source Code Pro"/>
              <a:ea typeface="Source Code Pro"/>
              <a:cs typeface="Source Code Pro"/>
              <a:sym typeface="Source Code Pro"/>
            </a:endParaRPr>
          </a:p>
        </p:txBody>
      </p:sp>
      <p:pic>
        <p:nvPicPr>
          <p:cNvPr id="605" name="Google Shape;605;p85"/>
          <p:cNvPicPr preferRelativeResize="0"/>
          <p:nvPr/>
        </p:nvPicPr>
        <p:blipFill>
          <a:blip r:embed="rId3">
            <a:alphaModFix/>
          </a:blip>
          <a:stretch>
            <a:fillRect/>
          </a:stretch>
        </p:blipFill>
        <p:spPr>
          <a:xfrm>
            <a:off x="1798325" y="1669700"/>
            <a:ext cx="4702952" cy="33229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8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Configuració d’una passarel·la (LorixOne)</a:t>
            </a:r>
            <a:endParaRPr/>
          </a:p>
        </p:txBody>
      </p:sp>
      <p:sp>
        <p:nvSpPr>
          <p:cNvPr id="611" name="Google Shape;611;p86"/>
          <p:cNvSpPr txBox="1"/>
          <p:nvPr/>
        </p:nvSpPr>
        <p:spPr>
          <a:xfrm>
            <a:off x="411500" y="1093850"/>
            <a:ext cx="8984100" cy="157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Seqüència d’ordres per a</a:t>
            </a:r>
            <a:r>
              <a:rPr lang="ca" sz="1200">
                <a:solidFill>
                  <a:schemeClr val="dk2"/>
                </a:solidFill>
                <a:latin typeface="Source Code Pro"/>
                <a:ea typeface="Source Code Pro"/>
                <a:cs typeface="Source Code Pro"/>
                <a:sym typeface="Source Code Pro"/>
              </a:rPr>
              <a:t> configurar LorixOne :</a:t>
            </a:r>
            <a:endParaRPr sz="1200">
              <a:latin typeface="Source Code Pro"/>
              <a:ea typeface="Source Code Pro"/>
              <a:cs typeface="Source Code Pro"/>
              <a:sym typeface="Source Code Pro"/>
            </a:endParaRPr>
          </a:p>
        </p:txBody>
      </p:sp>
      <p:pic>
        <p:nvPicPr>
          <p:cNvPr id="612" name="Google Shape;612;p86"/>
          <p:cNvPicPr preferRelativeResize="0"/>
          <p:nvPr/>
        </p:nvPicPr>
        <p:blipFill>
          <a:blip r:embed="rId3">
            <a:alphaModFix/>
          </a:blip>
          <a:stretch>
            <a:fillRect/>
          </a:stretch>
        </p:blipFill>
        <p:spPr>
          <a:xfrm>
            <a:off x="839488" y="1820575"/>
            <a:ext cx="7465025" cy="28840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8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Alta de la Passarel·la</a:t>
            </a:r>
            <a:endParaRPr/>
          </a:p>
        </p:txBody>
      </p:sp>
      <p:sp>
        <p:nvSpPr>
          <p:cNvPr id="618" name="Google Shape;618;p87"/>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ca" sz="1200"/>
              <a:t>Donar d’alta a sistema TTN l’identificador de la GW</a:t>
            </a:r>
            <a:endParaRPr sz="1200"/>
          </a:p>
          <a:p>
            <a:pPr indent="-304800" lvl="1" marL="914400" rtl="0" algn="l">
              <a:spcBef>
                <a:spcPts val="0"/>
              </a:spcBef>
              <a:spcAft>
                <a:spcPts val="0"/>
              </a:spcAft>
              <a:buSzPts val="1200"/>
              <a:buChar char="○"/>
            </a:pPr>
            <a:r>
              <a:rPr lang="ca" sz="1200"/>
              <a:t>Gateway EUI -&gt; cada fabricant el proporciona de forma diferent </a:t>
            </a:r>
            <a:endParaRPr sz="1200"/>
          </a:p>
          <a:p>
            <a:pPr indent="-304800" lvl="0" marL="457200" rtl="0" algn="l">
              <a:spcBef>
                <a:spcPts val="0"/>
              </a:spcBef>
              <a:spcAft>
                <a:spcPts val="0"/>
              </a:spcAft>
              <a:buSzPts val="1200"/>
              <a:buChar char="●"/>
            </a:pPr>
            <a:r>
              <a:rPr lang="ca" sz="1200"/>
              <a:t>Seleccionar a quina regió es connecta</a:t>
            </a:r>
            <a:endParaRPr sz="1200"/>
          </a:p>
          <a:p>
            <a:pPr indent="-304800" lvl="0" marL="457200" rtl="0" algn="l">
              <a:spcBef>
                <a:spcPts val="0"/>
              </a:spcBef>
              <a:spcAft>
                <a:spcPts val="0"/>
              </a:spcAft>
              <a:buSzPts val="1200"/>
              <a:buChar char="●"/>
            </a:pPr>
            <a:r>
              <a:rPr lang="ca" sz="1200"/>
              <a:t>Afegir</a:t>
            </a:r>
            <a:endParaRPr sz="1200"/>
          </a:p>
          <a:p>
            <a:pPr indent="-304800" lvl="1" marL="914400" rtl="0" algn="l">
              <a:spcBef>
                <a:spcPts val="0"/>
              </a:spcBef>
              <a:spcAft>
                <a:spcPts val="0"/>
              </a:spcAft>
              <a:buSzPts val="1200"/>
              <a:buChar char="○"/>
            </a:pPr>
            <a:r>
              <a:rPr lang="ca" sz="1200"/>
              <a:t>Dades de contacte</a:t>
            </a:r>
            <a:endParaRPr sz="1200"/>
          </a:p>
          <a:p>
            <a:pPr indent="-304800" lvl="1" marL="914400" rtl="0" algn="l">
              <a:spcBef>
                <a:spcPts val="0"/>
              </a:spcBef>
              <a:spcAft>
                <a:spcPts val="0"/>
              </a:spcAft>
              <a:buSzPts val="1200"/>
              <a:buChar char="○"/>
            </a:pPr>
            <a:r>
              <a:rPr lang="ca" sz="1200"/>
              <a:t>Localització</a:t>
            </a:r>
            <a:endParaRPr sz="1200"/>
          </a:p>
          <a:p>
            <a:pPr indent="-304800" lvl="1" marL="914400" rtl="0" algn="l">
              <a:spcBef>
                <a:spcPts val="0"/>
              </a:spcBef>
              <a:spcAft>
                <a:spcPts val="0"/>
              </a:spcAft>
              <a:buSzPts val="1200"/>
              <a:buChar char="○"/>
            </a:pPr>
            <a:r>
              <a:rPr lang="ca" sz="1200"/>
              <a:t>Administradors</a:t>
            </a:r>
            <a:endParaRPr sz="1200"/>
          </a:p>
          <a:p>
            <a:pPr indent="-304800" lvl="1" marL="914400" rtl="0" algn="l">
              <a:spcBef>
                <a:spcPts val="0"/>
              </a:spcBef>
              <a:spcAft>
                <a:spcPts val="0"/>
              </a:spcAft>
              <a:buSzPts val="1200"/>
              <a:buChar char="○"/>
            </a:pPr>
            <a:r>
              <a:rPr lang="ca" sz="1200"/>
              <a:t>…</a:t>
            </a:r>
            <a:endParaRPr sz="1200"/>
          </a:p>
          <a:p>
            <a:pPr indent="0" lvl="0" marL="457200" rtl="0" algn="l">
              <a:spcBef>
                <a:spcPts val="1600"/>
              </a:spcBef>
              <a:spcAft>
                <a:spcPts val="0"/>
              </a:spcAft>
              <a:buNone/>
            </a:pPr>
            <a:r>
              <a:t/>
            </a:r>
            <a:endParaRPr sz="1200"/>
          </a:p>
          <a:p>
            <a:pPr indent="0" lvl="0" marL="914400" rtl="0" algn="l">
              <a:spcBef>
                <a:spcPts val="1600"/>
              </a:spcBef>
              <a:spcAft>
                <a:spcPts val="1600"/>
              </a:spcAft>
              <a:buNone/>
            </a:pPr>
            <a:r>
              <a:t/>
            </a:r>
            <a:endParaRPr sz="1200"/>
          </a:p>
        </p:txBody>
      </p:sp>
      <p:pic>
        <p:nvPicPr>
          <p:cNvPr id="619" name="Google Shape;619;p87"/>
          <p:cNvPicPr preferRelativeResize="0"/>
          <p:nvPr/>
        </p:nvPicPr>
        <p:blipFill>
          <a:blip r:embed="rId3">
            <a:alphaModFix/>
          </a:blip>
          <a:stretch>
            <a:fillRect/>
          </a:stretch>
        </p:blipFill>
        <p:spPr>
          <a:xfrm>
            <a:off x="4618296" y="1873200"/>
            <a:ext cx="4005299" cy="2784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8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Passarel·les a TTN</a:t>
            </a:r>
            <a:endParaRPr/>
          </a:p>
        </p:txBody>
      </p:sp>
      <p:pic>
        <p:nvPicPr>
          <p:cNvPr id="625" name="Google Shape;625;p88"/>
          <p:cNvPicPr preferRelativeResize="0"/>
          <p:nvPr/>
        </p:nvPicPr>
        <p:blipFill rotWithShape="1">
          <a:blip r:embed="rId3">
            <a:alphaModFix/>
          </a:blip>
          <a:srcRect b="45328" l="0" r="0" t="0"/>
          <a:stretch/>
        </p:blipFill>
        <p:spPr>
          <a:xfrm>
            <a:off x="1405150" y="1130650"/>
            <a:ext cx="6651200" cy="3613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8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Monitorització a TTN.cat</a:t>
            </a:r>
            <a:endParaRPr/>
          </a:p>
        </p:txBody>
      </p:sp>
      <p:pic>
        <p:nvPicPr>
          <p:cNvPr id="631" name="Google Shape;631;p89"/>
          <p:cNvPicPr preferRelativeResize="0"/>
          <p:nvPr/>
        </p:nvPicPr>
        <p:blipFill>
          <a:blip r:embed="rId3">
            <a:alphaModFix/>
          </a:blip>
          <a:stretch>
            <a:fillRect/>
          </a:stretch>
        </p:blipFill>
        <p:spPr>
          <a:xfrm>
            <a:off x="5719150" y="1120150"/>
            <a:ext cx="3215916" cy="3744850"/>
          </a:xfrm>
          <a:prstGeom prst="rect">
            <a:avLst/>
          </a:prstGeom>
          <a:noFill/>
          <a:ln>
            <a:noFill/>
          </a:ln>
        </p:spPr>
      </p:pic>
      <p:pic>
        <p:nvPicPr>
          <p:cNvPr id="632" name="Google Shape;632;p89"/>
          <p:cNvPicPr preferRelativeResize="0"/>
          <p:nvPr/>
        </p:nvPicPr>
        <p:blipFill>
          <a:blip r:embed="rId4">
            <a:alphaModFix/>
          </a:blip>
          <a:stretch>
            <a:fillRect/>
          </a:stretch>
        </p:blipFill>
        <p:spPr>
          <a:xfrm>
            <a:off x="375016" y="1120125"/>
            <a:ext cx="5277059" cy="290323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6" name="Shape 636"/>
        <p:cNvGrpSpPr/>
        <p:nvPr/>
      </p:nvGrpSpPr>
      <p:grpSpPr>
        <a:xfrm>
          <a:off x="0" y="0"/>
          <a:ext cx="0" cy="0"/>
          <a:chOff x="0" y="0"/>
          <a:chExt cx="0" cy="0"/>
        </a:xfrm>
      </p:grpSpPr>
      <p:sp>
        <p:nvSpPr>
          <p:cNvPr id="637" name="Google Shape;637;p9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Passarel·les monocanal</a:t>
            </a:r>
            <a:endParaRPr/>
          </a:p>
        </p:txBody>
      </p:sp>
      <p:sp>
        <p:nvSpPr>
          <p:cNvPr id="638" name="Google Shape;638;p9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És possible construir-se una GW monocanal amb un xip per device (SX127x). Útil per:</a:t>
            </a:r>
            <a:endParaRPr sz="1200"/>
          </a:p>
          <a:p>
            <a:pPr indent="-304800" lvl="0" marL="457200" rtl="0" algn="l">
              <a:spcBef>
                <a:spcPts val="1600"/>
              </a:spcBef>
              <a:spcAft>
                <a:spcPts val="0"/>
              </a:spcAft>
              <a:buSzPts val="1200"/>
              <a:buChar char="●"/>
            </a:pPr>
            <a:r>
              <a:rPr lang="ca" sz="1200"/>
              <a:t>Tenir una eina per provar de baix cost</a:t>
            </a:r>
            <a:endParaRPr sz="1200"/>
          </a:p>
          <a:p>
            <a:pPr indent="-304800" lvl="0" marL="457200" rtl="0" algn="l">
              <a:spcBef>
                <a:spcPts val="0"/>
              </a:spcBef>
              <a:spcAft>
                <a:spcPts val="0"/>
              </a:spcAft>
              <a:buSzPts val="1200"/>
              <a:buChar char="●"/>
            </a:pPr>
            <a:r>
              <a:rPr lang="ca" sz="1200"/>
              <a:t>Aprendre i provar per un mateix</a:t>
            </a:r>
            <a:endParaRPr sz="1200"/>
          </a:p>
          <a:p>
            <a:pPr indent="0" lvl="0" marL="0" rtl="0" algn="l">
              <a:spcBef>
                <a:spcPts val="1600"/>
              </a:spcBef>
              <a:spcAft>
                <a:spcPts val="0"/>
              </a:spcAft>
              <a:buNone/>
            </a:pPr>
            <a:r>
              <a:rPr lang="ca" sz="1200"/>
              <a:t>Però</a:t>
            </a:r>
            <a:endParaRPr sz="1200"/>
          </a:p>
          <a:p>
            <a:pPr indent="-304800" lvl="0" marL="457200" rtl="0" algn="l">
              <a:spcBef>
                <a:spcPts val="1600"/>
              </a:spcBef>
              <a:spcAft>
                <a:spcPts val="0"/>
              </a:spcAft>
              <a:buSzPts val="1200"/>
              <a:buChar char="●"/>
            </a:pPr>
            <a:r>
              <a:rPr lang="ca" sz="1200"/>
              <a:t>No pot rebre per tots els canals simultàneament</a:t>
            </a:r>
            <a:endParaRPr sz="1200"/>
          </a:p>
          <a:p>
            <a:pPr indent="-304800" lvl="0" marL="457200" rtl="0" algn="l">
              <a:spcBef>
                <a:spcPts val="0"/>
              </a:spcBef>
              <a:spcAft>
                <a:spcPts val="0"/>
              </a:spcAft>
              <a:buSzPts val="1200"/>
              <a:buChar char="●"/>
            </a:pPr>
            <a:r>
              <a:rPr lang="ca" sz="1200"/>
              <a:t>No crea una GW completa per a TTN</a:t>
            </a:r>
            <a:endParaRPr sz="1200"/>
          </a:p>
          <a:p>
            <a:pPr indent="0" lvl="0" marL="457200" rtl="0" algn="l">
              <a:spcBef>
                <a:spcPts val="1600"/>
              </a:spcBef>
              <a:spcAft>
                <a:spcPts val="1600"/>
              </a:spcAft>
              <a:buNone/>
            </a:pPr>
            <a:r>
              <a:t/>
            </a:r>
            <a:endParaRPr sz="12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pic>
        <p:nvPicPr>
          <p:cNvPr id="643" name="Google Shape;643;p91"/>
          <p:cNvPicPr preferRelativeResize="0"/>
          <p:nvPr/>
        </p:nvPicPr>
        <p:blipFill>
          <a:blip r:embed="rId3">
            <a:alphaModFix/>
          </a:blip>
          <a:stretch>
            <a:fillRect/>
          </a:stretch>
        </p:blipFill>
        <p:spPr>
          <a:xfrm>
            <a:off x="1870350" y="3385650"/>
            <a:ext cx="2153150" cy="1614856"/>
          </a:xfrm>
          <a:prstGeom prst="rect">
            <a:avLst/>
          </a:prstGeom>
          <a:noFill/>
          <a:ln>
            <a:noFill/>
          </a:ln>
        </p:spPr>
      </p:pic>
      <p:pic>
        <p:nvPicPr>
          <p:cNvPr id="644" name="Google Shape;644;p91"/>
          <p:cNvPicPr preferRelativeResize="0"/>
          <p:nvPr/>
        </p:nvPicPr>
        <p:blipFill>
          <a:blip r:embed="rId4">
            <a:alphaModFix/>
          </a:blip>
          <a:stretch>
            <a:fillRect/>
          </a:stretch>
        </p:blipFill>
        <p:spPr>
          <a:xfrm rot="5400000">
            <a:off x="2323457" y="1649450"/>
            <a:ext cx="1240575" cy="2146775"/>
          </a:xfrm>
          <a:prstGeom prst="rect">
            <a:avLst/>
          </a:prstGeom>
          <a:noFill/>
          <a:ln>
            <a:noFill/>
          </a:ln>
        </p:spPr>
      </p:pic>
      <p:pic>
        <p:nvPicPr>
          <p:cNvPr id="645" name="Google Shape;645;p91"/>
          <p:cNvPicPr preferRelativeResize="0"/>
          <p:nvPr/>
        </p:nvPicPr>
        <p:blipFill>
          <a:blip r:embed="rId5">
            <a:alphaModFix/>
          </a:blip>
          <a:stretch>
            <a:fillRect/>
          </a:stretch>
        </p:blipFill>
        <p:spPr>
          <a:xfrm>
            <a:off x="116675" y="1253776"/>
            <a:ext cx="1705266" cy="2435250"/>
          </a:xfrm>
          <a:prstGeom prst="rect">
            <a:avLst/>
          </a:prstGeom>
          <a:noFill/>
          <a:ln>
            <a:noFill/>
          </a:ln>
        </p:spPr>
      </p:pic>
      <p:sp>
        <p:nvSpPr>
          <p:cNvPr id="646" name="Google Shape;646;p9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Passarel·les DIY</a:t>
            </a:r>
            <a:endParaRPr/>
          </a:p>
        </p:txBody>
      </p:sp>
      <p:sp>
        <p:nvSpPr>
          <p:cNvPr id="647" name="Google Shape;647;p91"/>
          <p:cNvSpPr txBox="1"/>
          <p:nvPr>
            <p:ph idx="1" type="body"/>
          </p:nvPr>
        </p:nvSpPr>
        <p:spPr>
          <a:xfrm>
            <a:off x="5381950" y="1342875"/>
            <a:ext cx="3600900" cy="316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ca" sz="1200"/>
              <a:t>A</a:t>
            </a:r>
            <a:r>
              <a:rPr lang="ca" sz="1200"/>
              <a:t>: RAK831 amb Raspberry Pi 2 B+</a:t>
            </a:r>
            <a:br>
              <a:rPr lang="ca" sz="1200"/>
            </a:br>
            <a:r>
              <a:rPr lang="ca" sz="1200"/>
              <a:t>B: Connexió DIY</a:t>
            </a:r>
            <a:br>
              <a:rPr lang="ca" sz="1200"/>
            </a:br>
            <a:r>
              <a:rPr lang="ca" sz="1200"/>
              <a:t>C: Passarel·la monocanal basada LoPy</a:t>
            </a:r>
            <a:br>
              <a:rPr lang="ca" sz="1200"/>
            </a:br>
            <a:r>
              <a:rPr lang="ca" sz="1200"/>
              <a:t>D: RAK833 amb Raspberry Pi 3</a:t>
            </a:r>
            <a:br>
              <a:rPr lang="ca" sz="1200"/>
            </a:br>
            <a:r>
              <a:rPr lang="ca" sz="1200"/>
              <a:t>E: RAK831 amb Raspberry Pi Zero W</a:t>
            </a:r>
            <a:br>
              <a:rPr lang="ca" sz="1200"/>
            </a:br>
            <a:r>
              <a:rPr lang="ca" sz="1200"/>
              <a:t>F</a:t>
            </a:r>
            <a:r>
              <a:rPr lang="ca" sz="1200"/>
              <a:t>: IMST IC880A amb Raspberry Pi 3</a:t>
            </a:r>
            <a:endParaRPr sz="1200"/>
          </a:p>
          <a:p>
            <a:pPr indent="0" lvl="0" marL="0" rtl="0" algn="l">
              <a:spcBef>
                <a:spcPts val="1600"/>
              </a:spcBef>
              <a:spcAft>
                <a:spcPts val="1600"/>
              </a:spcAft>
              <a:buNone/>
            </a:pPr>
            <a:r>
              <a:t/>
            </a:r>
            <a:endParaRPr sz="1200"/>
          </a:p>
        </p:txBody>
      </p:sp>
      <p:pic>
        <p:nvPicPr>
          <p:cNvPr id="648" name="Google Shape;648;p91"/>
          <p:cNvPicPr preferRelativeResize="0"/>
          <p:nvPr/>
        </p:nvPicPr>
        <p:blipFill>
          <a:blip r:embed="rId6">
            <a:alphaModFix/>
          </a:blip>
          <a:stretch>
            <a:fillRect/>
          </a:stretch>
        </p:blipFill>
        <p:spPr>
          <a:xfrm>
            <a:off x="4065547" y="1253772"/>
            <a:ext cx="1094805" cy="3340200"/>
          </a:xfrm>
          <a:prstGeom prst="rect">
            <a:avLst/>
          </a:prstGeom>
          <a:noFill/>
          <a:ln>
            <a:noFill/>
          </a:ln>
        </p:spPr>
      </p:pic>
      <p:sp>
        <p:nvSpPr>
          <p:cNvPr id="649" name="Google Shape;649;p91"/>
          <p:cNvSpPr txBox="1"/>
          <p:nvPr/>
        </p:nvSpPr>
        <p:spPr>
          <a:xfrm>
            <a:off x="116677" y="1285575"/>
            <a:ext cx="248100" cy="3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1200">
                <a:solidFill>
                  <a:srgbClr val="FFFFFF"/>
                </a:solidFill>
                <a:latin typeface="Source Code Pro"/>
                <a:ea typeface="Source Code Pro"/>
                <a:cs typeface="Source Code Pro"/>
                <a:sym typeface="Source Code Pro"/>
              </a:rPr>
              <a:t>A</a:t>
            </a:r>
            <a:endParaRPr b="1" sz="1200">
              <a:solidFill>
                <a:srgbClr val="FFFFFF"/>
              </a:solidFill>
              <a:latin typeface="Source Code Pro"/>
              <a:ea typeface="Source Code Pro"/>
              <a:cs typeface="Source Code Pro"/>
              <a:sym typeface="Source Code Pro"/>
            </a:endParaRPr>
          </a:p>
        </p:txBody>
      </p:sp>
      <p:pic>
        <p:nvPicPr>
          <p:cNvPr id="650" name="Google Shape;650;p91"/>
          <p:cNvPicPr preferRelativeResize="0"/>
          <p:nvPr/>
        </p:nvPicPr>
        <p:blipFill>
          <a:blip r:embed="rId7">
            <a:alphaModFix/>
          </a:blip>
          <a:stretch>
            <a:fillRect/>
          </a:stretch>
        </p:blipFill>
        <p:spPr>
          <a:xfrm rot="-5400000">
            <a:off x="2540624" y="580325"/>
            <a:ext cx="806250" cy="2153149"/>
          </a:xfrm>
          <a:prstGeom prst="rect">
            <a:avLst/>
          </a:prstGeom>
          <a:noFill/>
          <a:ln>
            <a:noFill/>
          </a:ln>
        </p:spPr>
      </p:pic>
      <p:sp>
        <p:nvSpPr>
          <p:cNvPr id="651" name="Google Shape;651;p91"/>
          <p:cNvSpPr txBox="1"/>
          <p:nvPr/>
        </p:nvSpPr>
        <p:spPr>
          <a:xfrm>
            <a:off x="1867175" y="1285563"/>
            <a:ext cx="356700" cy="41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1200">
                <a:solidFill>
                  <a:srgbClr val="FFFFFF"/>
                </a:solidFill>
                <a:latin typeface="Source Code Pro"/>
                <a:ea typeface="Source Code Pro"/>
                <a:cs typeface="Source Code Pro"/>
                <a:sym typeface="Source Code Pro"/>
              </a:rPr>
              <a:t>B</a:t>
            </a:r>
            <a:endParaRPr b="1" sz="1200">
              <a:solidFill>
                <a:srgbClr val="FFFFFF"/>
              </a:solidFill>
              <a:latin typeface="Source Code Pro"/>
              <a:ea typeface="Source Code Pro"/>
              <a:cs typeface="Source Code Pro"/>
              <a:sym typeface="Source Code Pro"/>
            </a:endParaRPr>
          </a:p>
        </p:txBody>
      </p:sp>
      <p:sp>
        <p:nvSpPr>
          <p:cNvPr id="652" name="Google Shape;652;p91"/>
          <p:cNvSpPr txBox="1"/>
          <p:nvPr/>
        </p:nvSpPr>
        <p:spPr>
          <a:xfrm>
            <a:off x="1867175" y="2102550"/>
            <a:ext cx="356700" cy="36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1200">
                <a:solidFill>
                  <a:srgbClr val="FFFFFF"/>
                </a:solidFill>
                <a:latin typeface="Source Code Pro"/>
                <a:ea typeface="Source Code Pro"/>
                <a:cs typeface="Source Code Pro"/>
                <a:sym typeface="Source Code Pro"/>
              </a:rPr>
              <a:t>C</a:t>
            </a:r>
            <a:endParaRPr b="1" sz="1200">
              <a:solidFill>
                <a:srgbClr val="FFFFFF"/>
              </a:solidFill>
              <a:latin typeface="Source Code Pro"/>
              <a:ea typeface="Source Code Pro"/>
              <a:cs typeface="Source Code Pro"/>
              <a:sym typeface="Source Code Pro"/>
            </a:endParaRPr>
          </a:p>
        </p:txBody>
      </p:sp>
      <p:sp>
        <p:nvSpPr>
          <p:cNvPr id="653" name="Google Shape;653;p91"/>
          <p:cNvSpPr txBox="1"/>
          <p:nvPr/>
        </p:nvSpPr>
        <p:spPr>
          <a:xfrm>
            <a:off x="1870350" y="3385650"/>
            <a:ext cx="2481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1200">
                <a:solidFill>
                  <a:srgbClr val="FFFFFF"/>
                </a:solidFill>
                <a:latin typeface="Source Code Pro"/>
                <a:ea typeface="Source Code Pro"/>
                <a:cs typeface="Source Code Pro"/>
                <a:sym typeface="Source Code Pro"/>
              </a:rPr>
              <a:t>D</a:t>
            </a:r>
            <a:endParaRPr b="1" sz="1200">
              <a:solidFill>
                <a:srgbClr val="FFFFFF"/>
              </a:solidFill>
              <a:latin typeface="Source Code Pro"/>
              <a:ea typeface="Source Code Pro"/>
              <a:cs typeface="Source Code Pro"/>
              <a:sym typeface="Source Code Pro"/>
            </a:endParaRPr>
          </a:p>
        </p:txBody>
      </p:sp>
      <p:pic>
        <p:nvPicPr>
          <p:cNvPr id="654" name="Google Shape;654;p91"/>
          <p:cNvPicPr preferRelativeResize="0"/>
          <p:nvPr/>
        </p:nvPicPr>
        <p:blipFill rotWithShape="1">
          <a:blip r:embed="rId8">
            <a:alphaModFix/>
          </a:blip>
          <a:srcRect b="7470" l="0" r="0" t="9795"/>
          <a:stretch/>
        </p:blipFill>
        <p:spPr>
          <a:xfrm rot="-5400000">
            <a:off x="6295299" y="2733978"/>
            <a:ext cx="1569074" cy="2596121"/>
          </a:xfrm>
          <a:prstGeom prst="rect">
            <a:avLst/>
          </a:prstGeom>
          <a:noFill/>
          <a:ln>
            <a:noFill/>
          </a:ln>
        </p:spPr>
      </p:pic>
      <p:sp>
        <p:nvSpPr>
          <p:cNvPr id="655" name="Google Shape;655;p91"/>
          <p:cNvSpPr txBox="1"/>
          <p:nvPr/>
        </p:nvSpPr>
        <p:spPr>
          <a:xfrm>
            <a:off x="4912250" y="1253775"/>
            <a:ext cx="2481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1200">
                <a:solidFill>
                  <a:srgbClr val="FFFFFF"/>
                </a:solidFill>
                <a:latin typeface="Source Code Pro"/>
                <a:ea typeface="Source Code Pro"/>
                <a:cs typeface="Source Code Pro"/>
                <a:sym typeface="Source Code Pro"/>
              </a:rPr>
              <a:t>E</a:t>
            </a:r>
            <a:endParaRPr b="1" sz="1200">
              <a:solidFill>
                <a:srgbClr val="FFFFFF"/>
              </a:solidFill>
              <a:latin typeface="Source Code Pro"/>
              <a:ea typeface="Source Code Pro"/>
              <a:cs typeface="Source Code Pro"/>
              <a:sym typeface="Source Code Pro"/>
            </a:endParaRPr>
          </a:p>
        </p:txBody>
      </p:sp>
      <p:sp>
        <p:nvSpPr>
          <p:cNvPr id="656" name="Google Shape;656;p91"/>
          <p:cNvSpPr txBox="1"/>
          <p:nvPr/>
        </p:nvSpPr>
        <p:spPr>
          <a:xfrm>
            <a:off x="5926100" y="4504875"/>
            <a:ext cx="248100" cy="24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ca" sz="1200">
                <a:solidFill>
                  <a:srgbClr val="FFFFFF"/>
                </a:solidFill>
                <a:latin typeface="Source Code Pro"/>
                <a:ea typeface="Source Code Pro"/>
                <a:cs typeface="Source Code Pro"/>
                <a:sym typeface="Source Code Pro"/>
              </a:rPr>
              <a:t>F</a:t>
            </a:r>
            <a:endParaRPr b="1" sz="1200">
              <a:solidFill>
                <a:srgbClr val="FFFFFF"/>
              </a:solidFill>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2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Freqüència de </a:t>
            </a:r>
            <a:r>
              <a:rPr lang="ca"/>
              <a:t>ressonància</a:t>
            </a:r>
            <a:endParaRPr/>
          </a:p>
        </p:txBody>
      </p:sp>
      <p:sp>
        <p:nvSpPr>
          <p:cNvPr id="96" name="Google Shape;96;p20"/>
          <p:cNvSpPr txBox="1"/>
          <p:nvPr>
            <p:ph idx="1" type="body"/>
          </p:nvPr>
        </p:nvSpPr>
        <p:spPr>
          <a:xfrm>
            <a:off x="311700" y="1228675"/>
            <a:ext cx="8337900" cy="13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La </a:t>
            </a:r>
            <a:r>
              <a:rPr b="1" lang="ca" sz="1200"/>
              <a:t>freqüència de </a:t>
            </a:r>
            <a:r>
              <a:rPr b="1" lang="ca" sz="1200"/>
              <a:t>ressonància</a:t>
            </a:r>
            <a:r>
              <a:rPr lang="ca" sz="1200"/>
              <a:t> és la aquella a la qual </a:t>
            </a:r>
            <a:r>
              <a:rPr lang="ca" sz="1200"/>
              <a:t>la amplitud</a:t>
            </a:r>
            <a:r>
              <a:rPr lang="ca" sz="1200"/>
              <a:t> del senyal </a:t>
            </a:r>
            <a:r>
              <a:rPr lang="ca" sz="1200"/>
              <a:t>emès</a:t>
            </a:r>
            <a:r>
              <a:rPr lang="ca" sz="1200"/>
              <a:t> o rebut és més gran. La freqüència està relacionada amb la longitud de l’antena, és a dir, el camí que fan els electrons d’anada i tornada pel cos de l’antena. Els electrons en accelerar-se en el cos de l’antena generen un camp electromagnètic.</a:t>
            </a:r>
            <a:endParaRPr sz="1200"/>
          </a:p>
          <a:p>
            <a:pPr indent="0" lvl="0" marL="0" rtl="0" algn="ctr">
              <a:spcBef>
                <a:spcPts val="1600"/>
              </a:spcBef>
              <a:spcAft>
                <a:spcPts val="0"/>
              </a:spcAft>
              <a:buNone/>
            </a:pPr>
            <a:r>
              <a:rPr b="1" lang="ca" sz="1200"/>
              <a:t>f = c / </a:t>
            </a:r>
            <a:r>
              <a:rPr lang="ca" sz="1200"/>
              <a:t>𝝀</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pic>
        <p:nvPicPr>
          <p:cNvPr id="97" name="Google Shape;97;p20"/>
          <p:cNvPicPr preferRelativeResize="0"/>
          <p:nvPr/>
        </p:nvPicPr>
        <p:blipFill>
          <a:blip r:embed="rId3">
            <a:alphaModFix/>
          </a:blip>
          <a:stretch>
            <a:fillRect/>
          </a:stretch>
        </p:blipFill>
        <p:spPr>
          <a:xfrm>
            <a:off x="5001625" y="2580575"/>
            <a:ext cx="3647976" cy="2285350"/>
          </a:xfrm>
          <a:prstGeom prst="rect">
            <a:avLst/>
          </a:prstGeom>
          <a:noFill/>
          <a:ln>
            <a:noFill/>
          </a:ln>
        </p:spPr>
      </p:pic>
      <p:sp>
        <p:nvSpPr>
          <p:cNvPr id="98" name="Google Shape;98;p20"/>
          <p:cNvSpPr txBox="1"/>
          <p:nvPr/>
        </p:nvSpPr>
        <p:spPr>
          <a:xfrm>
            <a:off x="311700" y="2673800"/>
            <a:ext cx="4464300" cy="219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ca" sz="1200">
                <a:solidFill>
                  <a:schemeClr val="dk2"/>
                </a:solidFill>
                <a:latin typeface="Source Code Pro"/>
                <a:ea typeface="Source Code Pro"/>
                <a:cs typeface="Source Code Pro"/>
                <a:sym typeface="Source Code Pro"/>
              </a:rPr>
              <a:t>Quan dissenyem una antena volem que ressoni a la freqüència principal del senyal, de manera que tinguem el mínim de pèrdua en l’emissió o el màxim de sensibilitat en la recepció.</a:t>
            </a:r>
            <a:endParaRPr sz="1200">
              <a:solidFill>
                <a:schemeClr val="dk2"/>
              </a:solidFill>
              <a:latin typeface="Source Code Pro"/>
              <a:ea typeface="Source Code Pro"/>
              <a:cs typeface="Source Code Pro"/>
              <a:sym typeface="Source Code Pro"/>
            </a:endParaRPr>
          </a:p>
          <a:p>
            <a:pPr indent="0" lvl="0" marL="0" rtl="0" algn="l">
              <a:lnSpc>
                <a:spcPct val="115000"/>
              </a:lnSpc>
              <a:spcBef>
                <a:spcPts val="1600"/>
              </a:spcBef>
              <a:spcAft>
                <a:spcPts val="1600"/>
              </a:spcAft>
              <a:buClr>
                <a:srgbClr val="000000"/>
              </a:buClr>
              <a:buSzPts val="1100"/>
              <a:buFont typeface="Arial"/>
              <a:buNone/>
            </a:pPr>
            <a:r>
              <a:rPr lang="ca" sz="1200">
                <a:solidFill>
                  <a:schemeClr val="dk2"/>
                </a:solidFill>
                <a:latin typeface="Source Code Pro"/>
                <a:ea typeface="Source Code Pro"/>
                <a:cs typeface="Source Code Pro"/>
                <a:sym typeface="Source Code Pro"/>
              </a:rPr>
              <a:t>Una antena pot tenir diferents freqüències de ressonància (</a:t>
            </a:r>
            <a:r>
              <a:rPr b="1" lang="ca" sz="1200">
                <a:solidFill>
                  <a:schemeClr val="dk2"/>
                </a:solidFill>
                <a:latin typeface="Source Code Pro"/>
                <a:ea typeface="Source Code Pro"/>
                <a:cs typeface="Source Code Pro"/>
                <a:sym typeface="Source Code Pro"/>
              </a:rPr>
              <a:t>multi-banda</a:t>
            </a:r>
            <a:r>
              <a:rPr lang="ca" sz="1200">
                <a:solidFill>
                  <a:schemeClr val="dk2"/>
                </a:solidFill>
                <a:latin typeface="Source Code Pro"/>
                <a:ea typeface="Source Code Pro"/>
                <a:cs typeface="Source Code Pro"/>
                <a:sym typeface="Source Code Pro"/>
              </a:rPr>
              <a:t>). Sovint es fan servir artefactes per modificar la freqüència de ressonància d’una antena (</a:t>
            </a:r>
            <a:r>
              <a:rPr b="1" lang="ca" sz="1200">
                <a:solidFill>
                  <a:schemeClr val="dk2"/>
                </a:solidFill>
                <a:latin typeface="Source Code Pro"/>
                <a:ea typeface="Source Code Pro"/>
                <a:cs typeface="Source Code Pro"/>
                <a:sym typeface="Source Code Pro"/>
              </a:rPr>
              <a:t>sintonitzar</a:t>
            </a:r>
            <a:r>
              <a:rPr lang="ca" sz="1200">
                <a:solidFill>
                  <a:schemeClr val="dk2"/>
                </a:solidFill>
                <a:latin typeface="Source Code Pro"/>
                <a:ea typeface="Source Code Pro"/>
                <a:cs typeface="Source Code Pro"/>
                <a:sym typeface="Source Code Pro"/>
              </a:rPr>
              <a:t>).</a:t>
            </a:r>
            <a:endParaRPr sz="1200">
              <a:solidFill>
                <a:schemeClr val="dk2"/>
              </a:solidFill>
              <a:latin typeface="Source Code Pro"/>
              <a:ea typeface="Source Code Pro"/>
              <a:cs typeface="Source Code Pro"/>
              <a:sym typeface="Source Code Pr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92"/>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Passarel·les Comercials</a:t>
            </a:r>
            <a:endParaRPr/>
          </a:p>
        </p:txBody>
      </p:sp>
      <p:sp>
        <p:nvSpPr>
          <p:cNvPr id="662" name="Google Shape;662;p92"/>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ca" sz="1000"/>
              <a:t>Kerlink </a:t>
            </a:r>
            <a:endParaRPr sz="1000"/>
          </a:p>
          <a:p>
            <a:pPr indent="-292100" lvl="0" marL="457200" rtl="0" algn="l">
              <a:spcBef>
                <a:spcPts val="0"/>
              </a:spcBef>
              <a:spcAft>
                <a:spcPts val="0"/>
              </a:spcAft>
              <a:buSzPts val="1000"/>
              <a:buChar char="●"/>
            </a:pPr>
            <a:r>
              <a:rPr lang="ca" sz="1000"/>
              <a:t>Multitech</a:t>
            </a:r>
            <a:endParaRPr sz="1000"/>
          </a:p>
          <a:p>
            <a:pPr indent="-292100" lvl="0" marL="457200" rtl="0" algn="l">
              <a:spcBef>
                <a:spcPts val="0"/>
              </a:spcBef>
              <a:spcAft>
                <a:spcPts val="0"/>
              </a:spcAft>
              <a:buSzPts val="1000"/>
              <a:buChar char="●"/>
            </a:pPr>
            <a:r>
              <a:rPr lang="ca" sz="1000"/>
              <a:t>Link Labs</a:t>
            </a:r>
            <a:endParaRPr sz="1000"/>
          </a:p>
          <a:p>
            <a:pPr indent="-292100" lvl="0" marL="457200" rtl="0" algn="l">
              <a:spcBef>
                <a:spcPts val="0"/>
              </a:spcBef>
              <a:spcAft>
                <a:spcPts val="0"/>
              </a:spcAft>
              <a:buSzPts val="1000"/>
              <a:buChar char="●"/>
            </a:pPr>
            <a:r>
              <a:rPr lang="ca" sz="1000"/>
              <a:t>Lorix</a:t>
            </a:r>
            <a:endParaRPr sz="1000"/>
          </a:p>
          <a:p>
            <a:pPr indent="-292100" lvl="0" marL="457200" rtl="0" algn="l">
              <a:spcBef>
                <a:spcPts val="0"/>
              </a:spcBef>
              <a:spcAft>
                <a:spcPts val="0"/>
              </a:spcAft>
              <a:buSzPts val="1000"/>
              <a:buChar char="●"/>
            </a:pPr>
            <a:r>
              <a:rPr lang="ca" sz="1000"/>
              <a:t>Option</a:t>
            </a:r>
            <a:endParaRPr sz="1000"/>
          </a:p>
          <a:p>
            <a:pPr indent="-292100" lvl="0" marL="457200" rtl="0" algn="l">
              <a:spcBef>
                <a:spcPts val="0"/>
              </a:spcBef>
              <a:spcAft>
                <a:spcPts val="0"/>
              </a:spcAft>
              <a:buSzPts val="1000"/>
              <a:buChar char="●"/>
            </a:pPr>
            <a:r>
              <a:rPr lang="ca" sz="1000"/>
              <a:t>The Things Network</a:t>
            </a:r>
            <a:endParaRPr sz="1000"/>
          </a:p>
          <a:p>
            <a:pPr indent="-292100" lvl="0" marL="457200" rtl="0" algn="l">
              <a:spcBef>
                <a:spcPts val="0"/>
              </a:spcBef>
              <a:spcAft>
                <a:spcPts val="0"/>
              </a:spcAft>
              <a:buSzPts val="1000"/>
              <a:buChar char="●"/>
            </a:pPr>
            <a:r>
              <a:rPr lang="ca" sz="1000"/>
              <a:t>…</a:t>
            </a:r>
            <a:endParaRPr sz="1000"/>
          </a:p>
          <a:p>
            <a:pPr indent="0" lvl="0" marL="0" rtl="0" algn="l">
              <a:spcBef>
                <a:spcPts val="1600"/>
              </a:spcBef>
              <a:spcAft>
                <a:spcPts val="1600"/>
              </a:spcAft>
              <a:buNone/>
            </a:pPr>
            <a:r>
              <a:t/>
            </a:r>
            <a:endParaRPr sz="1000"/>
          </a:p>
        </p:txBody>
      </p:sp>
      <p:pic>
        <p:nvPicPr>
          <p:cNvPr id="663" name="Google Shape;663;p92"/>
          <p:cNvPicPr preferRelativeResize="0"/>
          <p:nvPr/>
        </p:nvPicPr>
        <p:blipFill rotWithShape="1">
          <a:blip r:embed="rId3">
            <a:alphaModFix/>
          </a:blip>
          <a:srcRect b="0" l="20733" r="20762" t="0"/>
          <a:stretch/>
        </p:blipFill>
        <p:spPr>
          <a:xfrm>
            <a:off x="6896000" y="1505075"/>
            <a:ext cx="1797599" cy="2787399"/>
          </a:xfrm>
          <a:prstGeom prst="rect">
            <a:avLst/>
          </a:prstGeom>
          <a:noFill/>
          <a:ln>
            <a:noFill/>
          </a:ln>
        </p:spPr>
      </p:pic>
      <p:pic>
        <p:nvPicPr>
          <p:cNvPr id="664" name="Google Shape;664;p92"/>
          <p:cNvPicPr preferRelativeResize="0"/>
          <p:nvPr/>
        </p:nvPicPr>
        <p:blipFill>
          <a:blip r:embed="rId4">
            <a:alphaModFix/>
          </a:blip>
          <a:stretch>
            <a:fillRect/>
          </a:stretch>
        </p:blipFill>
        <p:spPr>
          <a:xfrm>
            <a:off x="4127450" y="3233425"/>
            <a:ext cx="1887025" cy="939702"/>
          </a:xfrm>
          <a:prstGeom prst="rect">
            <a:avLst/>
          </a:prstGeom>
          <a:noFill/>
          <a:ln>
            <a:noFill/>
          </a:ln>
        </p:spPr>
      </p:pic>
      <p:pic>
        <p:nvPicPr>
          <p:cNvPr id="665" name="Google Shape;665;p92"/>
          <p:cNvPicPr preferRelativeResize="0"/>
          <p:nvPr/>
        </p:nvPicPr>
        <p:blipFill>
          <a:blip r:embed="rId5">
            <a:alphaModFix/>
          </a:blip>
          <a:stretch>
            <a:fillRect/>
          </a:stretch>
        </p:blipFill>
        <p:spPr>
          <a:xfrm>
            <a:off x="3055675" y="1176200"/>
            <a:ext cx="2207438" cy="1471625"/>
          </a:xfrm>
          <a:prstGeom prst="rect">
            <a:avLst/>
          </a:prstGeom>
          <a:noFill/>
          <a:ln>
            <a:noFill/>
          </a:ln>
        </p:spPr>
      </p:pic>
      <p:pic>
        <p:nvPicPr>
          <p:cNvPr id="666" name="Google Shape;666;p92"/>
          <p:cNvPicPr preferRelativeResize="0"/>
          <p:nvPr/>
        </p:nvPicPr>
        <p:blipFill rotWithShape="1">
          <a:blip r:embed="rId6">
            <a:alphaModFix/>
          </a:blip>
          <a:srcRect b="0" l="0" r="0" t="13269"/>
          <a:stretch/>
        </p:blipFill>
        <p:spPr>
          <a:xfrm>
            <a:off x="586625" y="3233426"/>
            <a:ext cx="2469051" cy="1391875"/>
          </a:xfrm>
          <a:prstGeom prst="rect">
            <a:avLst/>
          </a:prstGeom>
          <a:noFill/>
          <a:ln>
            <a:noFill/>
          </a:ln>
        </p:spPr>
      </p:pic>
      <p:pic>
        <p:nvPicPr>
          <p:cNvPr id="667" name="Google Shape;667;p92"/>
          <p:cNvPicPr preferRelativeResize="0"/>
          <p:nvPr/>
        </p:nvPicPr>
        <p:blipFill rotWithShape="1">
          <a:blip r:embed="rId7">
            <a:alphaModFix/>
          </a:blip>
          <a:srcRect b="6305" l="10950" r="10887" t="0"/>
          <a:stretch/>
        </p:blipFill>
        <p:spPr>
          <a:xfrm>
            <a:off x="5929175" y="775075"/>
            <a:ext cx="1158575" cy="14716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Google Shape;672;p93"/>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modulació lora</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9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Modulació Chirp</a:t>
            </a:r>
            <a:endParaRPr/>
          </a:p>
        </p:txBody>
      </p:sp>
      <p:pic>
        <p:nvPicPr>
          <p:cNvPr id="678" name="Google Shape;678;p94"/>
          <p:cNvPicPr preferRelativeResize="0"/>
          <p:nvPr/>
        </p:nvPicPr>
        <p:blipFill>
          <a:blip r:embed="rId3">
            <a:alphaModFix/>
          </a:blip>
          <a:stretch>
            <a:fillRect/>
          </a:stretch>
        </p:blipFill>
        <p:spPr>
          <a:xfrm>
            <a:off x="388225" y="1485800"/>
            <a:ext cx="4953000" cy="3314700"/>
          </a:xfrm>
          <a:prstGeom prst="rect">
            <a:avLst/>
          </a:prstGeom>
          <a:noFill/>
          <a:ln>
            <a:noFill/>
          </a:ln>
        </p:spPr>
      </p:pic>
      <p:sp>
        <p:nvSpPr>
          <p:cNvPr id="679" name="Google Shape;679;p94"/>
          <p:cNvSpPr txBox="1"/>
          <p:nvPr/>
        </p:nvSpPr>
        <p:spPr>
          <a:xfrm>
            <a:off x="479400" y="4800500"/>
            <a:ext cx="7689300" cy="29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u="sng">
                <a:solidFill>
                  <a:schemeClr val="hlink"/>
                </a:solidFill>
                <a:latin typeface="Source Code Pro"/>
                <a:ea typeface="Source Code Pro"/>
                <a:cs typeface="Source Code Pro"/>
                <a:sym typeface="Source Code Pro"/>
                <a:hlinkClick r:id="rId4"/>
              </a:rPr>
              <a:t>http://www.sghoslya.com/p/lora-is-chirp-spread-spectrum.html</a:t>
            </a:r>
            <a:endParaRPr sz="800">
              <a:latin typeface="Source Code Pro"/>
              <a:ea typeface="Source Code Pro"/>
              <a:cs typeface="Source Code Pro"/>
              <a:sym typeface="Source Code Pro"/>
            </a:endParaRPr>
          </a:p>
          <a:p>
            <a:pPr indent="0" lvl="0" marL="0" rtl="0" algn="ctr">
              <a:spcBef>
                <a:spcPts val="0"/>
              </a:spcBef>
              <a:spcAft>
                <a:spcPts val="0"/>
              </a:spcAft>
              <a:buNone/>
            </a:pPr>
            <a:r>
              <a:t/>
            </a:r>
            <a:endParaRPr/>
          </a:p>
        </p:txBody>
      </p:sp>
      <p:sp>
        <p:nvSpPr>
          <p:cNvPr id="680" name="Google Shape;680;p94"/>
          <p:cNvSpPr txBox="1"/>
          <p:nvPr/>
        </p:nvSpPr>
        <p:spPr>
          <a:xfrm>
            <a:off x="2266350" y="1093850"/>
            <a:ext cx="46113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a:solidFill>
                  <a:srgbClr val="FF0000"/>
                </a:solidFill>
              </a:rPr>
              <a:t>C</a:t>
            </a:r>
            <a:r>
              <a:rPr lang="ca"/>
              <a:t>ompressed </a:t>
            </a:r>
            <a:r>
              <a:rPr lang="ca">
                <a:solidFill>
                  <a:srgbClr val="FF0000"/>
                </a:solidFill>
              </a:rPr>
              <a:t>H</a:t>
            </a:r>
            <a:r>
              <a:rPr lang="ca"/>
              <a:t>igh </a:t>
            </a:r>
            <a:r>
              <a:rPr lang="ca">
                <a:solidFill>
                  <a:srgbClr val="FF0000"/>
                </a:solidFill>
              </a:rPr>
              <a:t>I</a:t>
            </a:r>
            <a:r>
              <a:rPr lang="ca"/>
              <a:t>ntensity </a:t>
            </a:r>
            <a:r>
              <a:rPr lang="ca">
                <a:solidFill>
                  <a:srgbClr val="FF0000"/>
                </a:solidFill>
              </a:rPr>
              <a:t>R</a:t>
            </a:r>
            <a:r>
              <a:rPr lang="ca"/>
              <a:t>adar </a:t>
            </a:r>
            <a:r>
              <a:rPr lang="ca">
                <a:solidFill>
                  <a:srgbClr val="FF0000"/>
                </a:solidFill>
              </a:rPr>
              <a:t>P</a:t>
            </a:r>
            <a:r>
              <a:rPr lang="ca"/>
              <a:t>ulse</a:t>
            </a:r>
            <a:endParaRPr/>
          </a:p>
        </p:txBody>
      </p:sp>
      <p:sp>
        <p:nvSpPr>
          <p:cNvPr id="681" name="Google Shape;681;p94"/>
          <p:cNvSpPr txBox="1"/>
          <p:nvPr/>
        </p:nvSpPr>
        <p:spPr>
          <a:xfrm>
            <a:off x="5387275" y="1447175"/>
            <a:ext cx="3394200" cy="300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Source Code Pro"/>
              <a:ea typeface="Source Code Pro"/>
              <a:cs typeface="Source Code Pro"/>
              <a:sym typeface="Source Code Pro"/>
            </a:endParaRPr>
          </a:p>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La tècnica CSS (</a:t>
            </a:r>
            <a:r>
              <a:rPr i="1" lang="ca" sz="1200">
                <a:solidFill>
                  <a:schemeClr val="dk2"/>
                </a:solidFill>
                <a:latin typeface="Source Code Pro"/>
                <a:ea typeface="Source Code Pro"/>
                <a:cs typeface="Source Code Pro"/>
                <a:sym typeface="Source Code Pro"/>
              </a:rPr>
              <a:t>Chirp Spread Spectrum</a:t>
            </a:r>
            <a:r>
              <a:rPr lang="ca" sz="1200">
                <a:solidFill>
                  <a:schemeClr val="dk2"/>
                </a:solidFill>
                <a:latin typeface="Source Code Pro"/>
                <a:ea typeface="Source Code Pro"/>
                <a:cs typeface="Source Code Pro"/>
                <a:sym typeface="Source Code Pro"/>
              </a:rPr>
              <a:t>) permet enviar senyals a llargues distàncies.  </a:t>
            </a:r>
            <a:endParaRPr sz="1200">
              <a:solidFill>
                <a:schemeClr val="dk2"/>
              </a:solidFill>
              <a:latin typeface="Source Code Pro"/>
              <a:ea typeface="Source Code Pro"/>
              <a:cs typeface="Source Code Pro"/>
              <a:sym typeface="Source Code Pro"/>
            </a:endParaRPr>
          </a:p>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El producte de l’ample de banda (</a:t>
            </a:r>
            <a:r>
              <a:rPr i="1" lang="ca" sz="1200">
                <a:solidFill>
                  <a:schemeClr val="dk2"/>
                </a:solidFill>
                <a:latin typeface="Source Code Pro"/>
                <a:ea typeface="Source Code Pro"/>
                <a:cs typeface="Source Code Pro"/>
                <a:sym typeface="Source Code Pro"/>
              </a:rPr>
              <a:t>bandwidth</a:t>
            </a:r>
            <a:r>
              <a:rPr lang="ca" sz="1200">
                <a:solidFill>
                  <a:schemeClr val="dk2"/>
                </a:solidFill>
                <a:latin typeface="Source Code Pro"/>
                <a:ea typeface="Source Code Pro"/>
                <a:cs typeface="Source Code Pro"/>
                <a:sym typeface="Source Code Pro"/>
              </a:rPr>
              <a:t>) per el temps és sempre més gran que 1.</a:t>
            </a:r>
            <a:br>
              <a:rPr lang="ca" sz="1200">
                <a:solidFill>
                  <a:schemeClr val="dk2"/>
                </a:solidFill>
                <a:latin typeface="Source Code Pro"/>
                <a:ea typeface="Source Code Pro"/>
                <a:cs typeface="Source Code Pro"/>
                <a:sym typeface="Source Code Pro"/>
              </a:rPr>
            </a:br>
            <a:r>
              <a:rPr lang="ca" sz="1200">
                <a:solidFill>
                  <a:schemeClr val="dk2"/>
                </a:solidFill>
                <a:latin typeface="Source Code Pro"/>
                <a:ea typeface="Source Code Pro"/>
                <a:cs typeface="Source Code Pro"/>
                <a:sym typeface="Source Code Pro"/>
              </a:rPr>
              <a:t>(BW·T &gt; 1)</a:t>
            </a:r>
            <a:endParaRPr sz="1200">
              <a:solidFill>
                <a:schemeClr val="dk2"/>
              </a:solidFill>
              <a:latin typeface="Source Code Pro"/>
              <a:ea typeface="Source Code Pro"/>
              <a:cs typeface="Source Code Pro"/>
              <a:sym typeface="Source Code Pro"/>
            </a:endParaRPr>
          </a:p>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CSS és tolerant a efecte doppler.</a:t>
            </a:r>
            <a:endParaRPr sz="1200">
              <a:solidFill>
                <a:schemeClr val="dk2"/>
              </a:solidFill>
              <a:latin typeface="Source Code Pro"/>
              <a:ea typeface="Source Code Pro"/>
              <a:cs typeface="Source Code Pro"/>
              <a:sym typeface="Source Code Pro"/>
            </a:endParaRPr>
          </a:p>
          <a:p>
            <a:pPr indent="-304800" lvl="0" marL="457200" rtl="0" algn="l">
              <a:lnSpc>
                <a:spcPct val="115000"/>
              </a:lnSpc>
              <a:spcBef>
                <a:spcPts val="0"/>
              </a:spcBef>
              <a:spcAft>
                <a:spcPts val="0"/>
              </a:spcAft>
              <a:buClr>
                <a:schemeClr val="dk2"/>
              </a:buClr>
              <a:buSzPts val="1200"/>
              <a:buFont typeface="Source Code Pro"/>
              <a:buChar char="●"/>
            </a:pPr>
            <a:r>
              <a:rPr lang="ca" sz="1200">
                <a:solidFill>
                  <a:schemeClr val="dk2"/>
                </a:solidFill>
                <a:latin typeface="Source Code Pro"/>
                <a:ea typeface="Source Code Pro"/>
                <a:cs typeface="Source Code Pro"/>
                <a:sym typeface="Source Code Pro"/>
              </a:rPr>
              <a:t>Es fa servir per baix consum i baixa velocitat de transmissió (datarate).   </a:t>
            </a:r>
            <a:endParaRPr sz="1200">
              <a:latin typeface="Source Code Pro"/>
              <a:ea typeface="Source Code Pro"/>
              <a:cs typeface="Source Code Pro"/>
              <a:sym typeface="Source Code Pr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5" name="Shape 685"/>
        <p:cNvGrpSpPr/>
        <p:nvPr/>
      </p:nvGrpSpPr>
      <p:grpSpPr>
        <a:xfrm>
          <a:off x="0" y="0"/>
          <a:ext cx="0" cy="0"/>
          <a:chOff x="0" y="0"/>
          <a:chExt cx="0" cy="0"/>
        </a:xfrm>
      </p:grpSpPr>
      <p:sp>
        <p:nvSpPr>
          <p:cNvPr id="686" name="Google Shape;686;p9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Spread Factor</a:t>
            </a:r>
            <a:endParaRPr/>
          </a:p>
        </p:txBody>
      </p:sp>
      <p:pic>
        <p:nvPicPr>
          <p:cNvPr id="687" name="Google Shape;687;p95"/>
          <p:cNvPicPr preferRelativeResize="0"/>
          <p:nvPr/>
        </p:nvPicPr>
        <p:blipFill>
          <a:blip r:embed="rId3">
            <a:alphaModFix/>
          </a:blip>
          <a:stretch>
            <a:fillRect/>
          </a:stretch>
        </p:blipFill>
        <p:spPr>
          <a:xfrm>
            <a:off x="197950" y="1494150"/>
            <a:ext cx="5455875" cy="2889900"/>
          </a:xfrm>
          <a:prstGeom prst="rect">
            <a:avLst/>
          </a:prstGeom>
          <a:noFill/>
          <a:ln>
            <a:noFill/>
          </a:ln>
        </p:spPr>
      </p:pic>
      <p:pic>
        <p:nvPicPr>
          <p:cNvPr descr="DecodingLora_Project.jpg" id="688" name="Google Shape;688;p95"/>
          <p:cNvPicPr preferRelativeResize="0"/>
          <p:nvPr/>
        </p:nvPicPr>
        <p:blipFill>
          <a:blip r:embed="rId4">
            <a:alphaModFix/>
          </a:blip>
          <a:stretch>
            <a:fillRect/>
          </a:stretch>
        </p:blipFill>
        <p:spPr>
          <a:xfrm>
            <a:off x="5447343" y="1386725"/>
            <a:ext cx="3084182" cy="31047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9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Spread Factor</a:t>
            </a:r>
            <a:endParaRPr/>
          </a:p>
        </p:txBody>
      </p:sp>
      <p:pic>
        <p:nvPicPr>
          <p:cNvPr id="694" name="Google Shape;694;p96"/>
          <p:cNvPicPr preferRelativeResize="0"/>
          <p:nvPr/>
        </p:nvPicPr>
        <p:blipFill>
          <a:blip r:embed="rId3">
            <a:alphaModFix/>
          </a:blip>
          <a:stretch>
            <a:fillRect/>
          </a:stretch>
        </p:blipFill>
        <p:spPr>
          <a:xfrm>
            <a:off x="1104900" y="1307100"/>
            <a:ext cx="6934200" cy="35718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9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Spread Factor</a:t>
            </a:r>
            <a:endParaRPr/>
          </a:p>
        </p:txBody>
      </p:sp>
      <p:pic>
        <p:nvPicPr>
          <p:cNvPr id="700" name="Google Shape;700;p97"/>
          <p:cNvPicPr preferRelativeResize="0"/>
          <p:nvPr/>
        </p:nvPicPr>
        <p:blipFill>
          <a:blip r:embed="rId3">
            <a:alphaModFix/>
          </a:blip>
          <a:stretch>
            <a:fillRect/>
          </a:stretch>
        </p:blipFill>
        <p:spPr>
          <a:xfrm>
            <a:off x="1219963" y="1093850"/>
            <a:ext cx="6704068" cy="37448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9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Spread Factor</a:t>
            </a:r>
            <a:endParaRPr/>
          </a:p>
        </p:txBody>
      </p:sp>
      <p:pic>
        <p:nvPicPr>
          <p:cNvPr id="706" name="Google Shape;706;p98"/>
          <p:cNvPicPr preferRelativeResize="0"/>
          <p:nvPr/>
        </p:nvPicPr>
        <p:blipFill>
          <a:blip r:embed="rId3">
            <a:alphaModFix/>
          </a:blip>
          <a:stretch>
            <a:fillRect/>
          </a:stretch>
        </p:blipFill>
        <p:spPr>
          <a:xfrm>
            <a:off x="3987413" y="1181675"/>
            <a:ext cx="4987921" cy="3744850"/>
          </a:xfrm>
          <a:prstGeom prst="rect">
            <a:avLst/>
          </a:prstGeom>
          <a:noFill/>
          <a:ln>
            <a:noFill/>
          </a:ln>
        </p:spPr>
      </p:pic>
      <p:pic>
        <p:nvPicPr>
          <p:cNvPr id="707" name="Google Shape;707;p98"/>
          <p:cNvPicPr preferRelativeResize="0"/>
          <p:nvPr/>
        </p:nvPicPr>
        <p:blipFill>
          <a:blip r:embed="rId4">
            <a:alphaModFix/>
          </a:blip>
          <a:stretch>
            <a:fillRect/>
          </a:stretch>
        </p:blipFill>
        <p:spPr>
          <a:xfrm>
            <a:off x="311708" y="1857863"/>
            <a:ext cx="3539590" cy="199102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99"/>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Format del missatge LoRaWAN</a:t>
            </a:r>
            <a:endParaRPr/>
          </a:p>
        </p:txBody>
      </p:sp>
      <p:sp>
        <p:nvSpPr>
          <p:cNvPr id="713" name="Google Shape;713;p99"/>
          <p:cNvSpPr txBox="1"/>
          <p:nvPr/>
        </p:nvSpPr>
        <p:spPr>
          <a:xfrm>
            <a:off x="311700" y="151640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Preamble</a:t>
            </a:r>
            <a:endParaRPr sz="1000">
              <a:solidFill>
                <a:srgbClr val="274E13"/>
              </a:solidFill>
              <a:latin typeface="Roboto"/>
              <a:ea typeface="Roboto"/>
              <a:cs typeface="Roboto"/>
              <a:sym typeface="Roboto"/>
            </a:endParaRPr>
          </a:p>
        </p:txBody>
      </p:sp>
      <p:sp>
        <p:nvSpPr>
          <p:cNvPr id="714" name="Google Shape;714;p99"/>
          <p:cNvSpPr txBox="1"/>
          <p:nvPr/>
        </p:nvSpPr>
        <p:spPr>
          <a:xfrm>
            <a:off x="2926797" y="151640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PHY Header CRC</a:t>
            </a:r>
            <a:endParaRPr sz="1000">
              <a:solidFill>
                <a:srgbClr val="274E13"/>
              </a:solidFill>
              <a:latin typeface="Roboto"/>
              <a:ea typeface="Roboto"/>
              <a:cs typeface="Roboto"/>
              <a:sym typeface="Roboto"/>
            </a:endParaRPr>
          </a:p>
        </p:txBody>
      </p:sp>
      <p:sp>
        <p:nvSpPr>
          <p:cNvPr id="715" name="Google Shape;715;p99"/>
          <p:cNvSpPr txBox="1"/>
          <p:nvPr/>
        </p:nvSpPr>
        <p:spPr>
          <a:xfrm>
            <a:off x="1619249" y="151640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PHY Header</a:t>
            </a:r>
            <a:endParaRPr sz="1000">
              <a:solidFill>
                <a:srgbClr val="274E13"/>
              </a:solidFill>
              <a:latin typeface="Roboto"/>
              <a:ea typeface="Roboto"/>
              <a:cs typeface="Roboto"/>
              <a:sym typeface="Roboto"/>
            </a:endParaRPr>
          </a:p>
        </p:txBody>
      </p:sp>
      <p:sp>
        <p:nvSpPr>
          <p:cNvPr id="716" name="Google Shape;716;p99"/>
          <p:cNvSpPr txBox="1"/>
          <p:nvPr/>
        </p:nvSpPr>
        <p:spPr>
          <a:xfrm>
            <a:off x="4234346" y="151640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PHY Payload</a:t>
            </a:r>
            <a:endParaRPr sz="1000">
              <a:solidFill>
                <a:srgbClr val="274E13"/>
              </a:solidFill>
              <a:latin typeface="Roboto"/>
              <a:ea typeface="Roboto"/>
              <a:cs typeface="Roboto"/>
              <a:sym typeface="Roboto"/>
            </a:endParaRPr>
          </a:p>
        </p:txBody>
      </p:sp>
      <p:sp>
        <p:nvSpPr>
          <p:cNvPr id="717" name="Google Shape;717;p99"/>
          <p:cNvSpPr txBox="1"/>
          <p:nvPr/>
        </p:nvSpPr>
        <p:spPr>
          <a:xfrm>
            <a:off x="5541895" y="151640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CRC</a:t>
            </a:r>
            <a:endParaRPr sz="1000">
              <a:solidFill>
                <a:srgbClr val="274E13"/>
              </a:solidFill>
              <a:latin typeface="Roboto"/>
              <a:ea typeface="Roboto"/>
              <a:cs typeface="Roboto"/>
              <a:sym typeface="Roboto"/>
            </a:endParaRPr>
          </a:p>
        </p:txBody>
      </p:sp>
      <p:sp>
        <p:nvSpPr>
          <p:cNvPr id="718" name="Google Shape;718;p99"/>
          <p:cNvSpPr txBox="1"/>
          <p:nvPr/>
        </p:nvSpPr>
        <p:spPr>
          <a:xfrm>
            <a:off x="2926797" y="2294475"/>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MAC Header</a:t>
            </a:r>
            <a:endParaRPr sz="1000">
              <a:solidFill>
                <a:srgbClr val="274E13"/>
              </a:solidFill>
              <a:latin typeface="Roboto"/>
              <a:ea typeface="Roboto"/>
              <a:cs typeface="Roboto"/>
              <a:sym typeface="Roboto"/>
            </a:endParaRPr>
          </a:p>
        </p:txBody>
      </p:sp>
      <p:sp>
        <p:nvSpPr>
          <p:cNvPr id="719" name="Google Shape;719;p99"/>
          <p:cNvSpPr txBox="1"/>
          <p:nvPr/>
        </p:nvSpPr>
        <p:spPr>
          <a:xfrm>
            <a:off x="4234329" y="2294475"/>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ca" sz="1000">
                <a:solidFill>
                  <a:srgbClr val="274E13"/>
                </a:solidFill>
                <a:latin typeface="Roboto"/>
                <a:ea typeface="Roboto"/>
                <a:cs typeface="Roboto"/>
                <a:sym typeface="Roboto"/>
              </a:rPr>
              <a:t>MAC Payload</a:t>
            </a:r>
            <a:endParaRPr sz="1000">
              <a:solidFill>
                <a:srgbClr val="274E13"/>
              </a:solidFill>
              <a:latin typeface="Roboto"/>
              <a:ea typeface="Roboto"/>
              <a:cs typeface="Roboto"/>
              <a:sym typeface="Roboto"/>
            </a:endParaRPr>
          </a:p>
        </p:txBody>
      </p:sp>
      <p:sp>
        <p:nvSpPr>
          <p:cNvPr id="720" name="Google Shape;720;p99"/>
          <p:cNvSpPr txBox="1"/>
          <p:nvPr/>
        </p:nvSpPr>
        <p:spPr>
          <a:xfrm>
            <a:off x="5541861" y="2294475"/>
            <a:ext cx="1155000" cy="366300"/>
          </a:xfrm>
          <a:prstGeom prst="rect">
            <a:avLst/>
          </a:prstGeom>
          <a:solidFill>
            <a:srgbClr val="9FC5E8"/>
          </a:solid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MIC</a:t>
            </a:r>
            <a:endParaRPr sz="1000">
              <a:solidFill>
                <a:srgbClr val="274E13"/>
              </a:solidFill>
              <a:latin typeface="Roboto"/>
              <a:ea typeface="Roboto"/>
              <a:cs typeface="Roboto"/>
              <a:sym typeface="Roboto"/>
            </a:endParaRPr>
          </a:p>
        </p:txBody>
      </p:sp>
      <p:sp>
        <p:nvSpPr>
          <p:cNvPr id="721" name="Google Shape;721;p99"/>
          <p:cNvSpPr txBox="1"/>
          <p:nvPr/>
        </p:nvSpPr>
        <p:spPr>
          <a:xfrm>
            <a:off x="2926797" y="307255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ca" sz="1000">
                <a:solidFill>
                  <a:srgbClr val="274E13"/>
                </a:solidFill>
                <a:latin typeface="Roboto"/>
                <a:ea typeface="Roboto"/>
                <a:cs typeface="Roboto"/>
                <a:sym typeface="Roboto"/>
              </a:rPr>
              <a:t>Frame Header</a:t>
            </a:r>
            <a:endParaRPr sz="1000">
              <a:solidFill>
                <a:srgbClr val="274E13"/>
              </a:solidFill>
              <a:latin typeface="Roboto"/>
              <a:ea typeface="Roboto"/>
              <a:cs typeface="Roboto"/>
              <a:sym typeface="Roboto"/>
            </a:endParaRPr>
          </a:p>
        </p:txBody>
      </p:sp>
      <p:sp>
        <p:nvSpPr>
          <p:cNvPr id="722" name="Google Shape;722;p99"/>
          <p:cNvSpPr txBox="1"/>
          <p:nvPr/>
        </p:nvSpPr>
        <p:spPr>
          <a:xfrm>
            <a:off x="4234329" y="3072550"/>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Frame Port</a:t>
            </a:r>
            <a:endParaRPr sz="1000">
              <a:solidFill>
                <a:srgbClr val="274E13"/>
              </a:solidFill>
              <a:latin typeface="Roboto"/>
              <a:ea typeface="Roboto"/>
              <a:cs typeface="Roboto"/>
              <a:sym typeface="Roboto"/>
            </a:endParaRPr>
          </a:p>
        </p:txBody>
      </p:sp>
      <p:sp>
        <p:nvSpPr>
          <p:cNvPr id="723" name="Google Shape;723;p99"/>
          <p:cNvSpPr txBox="1"/>
          <p:nvPr/>
        </p:nvSpPr>
        <p:spPr>
          <a:xfrm>
            <a:off x="5541861" y="3072550"/>
            <a:ext cx="1155000" cy="366300"/>
          </a:xfrm>
          <a:prstGeom prst="rect">
            <a:avLst/>
          </a:prstGeom>
          <a:solidFill>
            <a:srgbClr val="F4CCCC"/>
          </a:solid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Frame Payload</a:t>
            </a:r>
            <a:endParaRPr sz="1000">
              <a:solidFill>
                <a:srgbClr val="274E13"/>
              </a:solidFill>
              <a:latin typeface="Roboto"/>
              <a:ea typeface="Roboto"/>
              <a:cs typeface="Roboto"/>
              <a:sym typeface="Roboto"/>
            </a:endParaRPr>
          </a:p>
        </p:txBody>
      </p:sp>
      <p:sp>
        <p:nvSpPr>
          <p:cNvPr id="724" name="Google Shape;724;p99"/>
          <p:cNvSpPr txBox="1"/>
          <p:nvPr/>
        </p:nvSpPr>
        <p:spPr>
          <a:xfrm>
            <a:off x="2273035" y="3850625"/>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Frame Control</a:t>
            </a:r>
            <a:endParaRPr sz="1000">
              <a:solidFill>
                <a:srgbClr val="274E13"/>
              </a:solidFill>
              <a:latin typeface="Roboto"/>
              <a:ea typeface="Roboto"/>
              <a:cs typeface="Roboto"/>
              <a:sym typeface="Roboto"/>
            </a:endParaRPr>
          </a:p>
        </p:txBody>
      </p:sp>
      <p:sp>
        <p:nvSpPr>
          <p:cNvPr id="725" name="Google Shape;725;p99"/>
          <p:cNvSpPr txBox="1"/>
          <p:nvPr/>
        </p:nvSpPr>
        <p:spPr>
          <a:xfrm>
            <a:off x="3580567" y="3850625"/>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Frame Counter</a:t>
            </a:r>
            <a:endParaRPr sz="1000">
              <a:solidFill>
                <a:srgbClr val="274E13"/>
              </a:solidFill>
              <a:latin typeface="Roboto"/>
              <a:ea typeface="Roboto"/>
              <a:cs typeface="Roboto"/>
              <a:sym typeface="Roboto"/>
            </a:endParaRPr>
          </a:p>
        </p:txBody>
      </p:sp>
      <p:sp>
        <p:nvSpPr>
          <p:cNvPr id="726" name="Google Shape;726;p99"/>
          <p:cNvSpPr txBox="1"/>
          <p:nvPr/>
        </p:nvSpPr>
        <p:spPr>
          <a:xfrm>
            <a:off x="4888098" y="3850625"/>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Frame Options</a:t>
            </a:r>
            <a:endParaRPr sz="1000">
              <a:solidFill>
                <a:srgbClr val="274E13"/>
              </a:solidFill>
              <a:latin typeface="Roboto"/>
              <a:ea typeface="Roboto"/>
              <a:cs typeface="Roboto"/>
              <a:sym typeface="Roboto"/>
            </a:endParaRPr>
          </a:p>
        </p:txBody>
      </p:sp>
      <p:sp>
        <p:nvSpPr>
          <p:cNvPr id="727" name="Google Shape;727;p99"/>
          <p:cNvSpPr txBox="1"/>
          <p:nvPr/>
        </p:nvSpPr>
        <p:spPr>
          <a:xfrm>
            <a:off x="965510" y="3850625"/>
            <a:ext cx="1155000" cy="366300"/>
          </a:xfrm>
          <a:prstGeom prst="rect">
            <a:avLst/>
          </a:prstGeom>
          <a:no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ca" sz="1000">
                <a:solidFill>
                  <a:srgbClr val="274E13"/>
                </a:solidFill>
                <a:latin typeface="Roboto"/>
                <a:ea typeface="Roboto"/>
                <a:cs typeface="Roboto"/>
                <a:sym typeface="Roboto"/>
              </a:rPr>
              <a:t>Device Address</a:t>
            </a:r>
            <a:endParaRPr sz="1000">
              <a:solidFill>
                <a:srgbClr val="274E13"/>
              </a:solidFill>
              <a:latin typeface="Roboto"/>
              <a:ea typeface="Roboto"/>
              <a:cs typeface="Roboto"/>
              <a:sym typeface="Roboto"/>
            </a:endParaRPr>
          </a:p>
        </p:txBody>
      </p:sp>
      <p:cxnSp>
        <p:nvCxnSpPr>
          <p:cNvPr id="728" name="Google Shape;728;p99"/>
          <p:cNvCxnSpPr/>
          <p:nvPr/>
        </p:nvCxnSpPr>
        <p:spPr>
          <a:xfrm flipH="1">
            <a:off x="2942750" y="1877000"/>
            <a:ext cx="1300200" cy="422400"/>
          </a:xfrm>
          <a:prstGeom prst="straightConnector1">
            <a:avLst/>
          </a:prstGeom>
          <a:noFill/>
          <a:ln cap="flat" cmpd="sng" w="9525">
            <a:solidFill>
              <a:schemeClr val="dk2"/>
            </a:solidFill>
            <a:prstDash val="solid"/>
            <a:round/>
            <a:headEnd len="med" w="med" type="none"/>
            <a:tailEnd len="med" w="med" type="none"/>
          </a:ln>
        </p:spPr>
      </p:cxnSp>
      <p:cxnSp>
        <p:nvCxnSpPr>
          <p:cNvPr id="729" name="Google Shape;729;p99"/>
          <p:cNvCxnSpPr/>
          <p:nvPr/>
        </p:nvCxnSpPr>
        <p:spPr>
          <a:xfrm>
            <a:off x="5404900" y="1901375"/>
            <a:ext cx="1308300" cy="390000"/>
          </a:xfrm>
          <a:prstGeom prst="straightConnector1">
            <a:avLst/>
          </a:prstGeom>
          <a:noFill/>
          <a:ln cap="flat" cmpd="sng" w="9525">
            <a:solidFill>
              <a:schemeClr val="dk2"/>
            </a:solidFill>
            <a:prstDash val="solid"/>
            <a:round/>
            <a:headEnd len="med" w="med" type="none"/>
            <a:tailEnd len="med" w="med" type="none"/>
          </a:ln>
        </p:spPr>
      </p:cxnSp>
      <p:cxnSp>
        <p:nvCxnSpPr>
          <p:cNvPr id="730" name="Google Shape;730;p99"/>
          <p:cNvCxnSpPr/>
          <p:nvPr/>
        </p:nvCxnSpPr>
        <p:spPr>
          <a:xfrm flipH="1">
            <a:off x="2934675" y="2673300"/>
            <a:ext cx="1316400" cy="414300"/>
          </a:xfrm>
          <a:prstGeom prst="straightConnector1">
            <a:avLst/>
          </a:prstGeom>
          <a:noFill/>
          <a:ln cap="flat" cmpd="sng" w="9525">
            <a:solidFill>
              <a:schemeClr val="dk2"/>
            </a:solidFill>
            <a:prstDash val="solid"/>
            <a:round/>
            <a:headEnd len="med" w="med" type="none"/>
            <a:tailEnd len="med" w="med" type="none"/>
          </a:ln>
        </p:spPr>
      </p:cxnSp>
      <p:cxnSp>
        <p:nvCxnSpPr>
          <p:cNvPr id="731" name="Google Shape;731;p99"/>
          <p:cNvCxnSpPr/>
          <p:nvPr/>
        </p:nvCxnSpPr>
        <p:spPr>
          <a:xfrm>
            <a:off x="5396775" y="2665175"/>
            <a:ext cx="1300200" cy="422700"/>
          </a:xfrm>
          <a:prstGeom prst="straightConnector1">
            <a:avLst/>
          </a:prstGeom>
          <a:noFill/>
          <a:ln cap="flat" cmpd="sng" w="9525">
            <a:solidFill>
              <a:schemeClr val="dk2"/>
            </a:solidFill>
            <a:prstDash val="solid"/>
            <a:round/>
            <a:headEnd len="med" w="med" type="none"/>
            <a:tailEnd len="med" w="med" type="none"/>
          </a:ln>
        </p:spPr>
      </p:cxnSp>
      <p:cxnSp>
        <p:nvCxnSpPr>
          <p:cNvPr id="732" name="Google Shape;732;p99"/>
          <p:cNvCxnSpPr/>
          <p:nvPr/>
        </p:nvCxnSpPr>
        <p:spPr>
          <a:xfrm flipH="1">
            <a:off x="976325" y="3445250"/>
            <a:ext cx="1958400" cy="406200"/>
          </a:xfrm>
          <a:prstGeom prst="straightConnector1">
            <a:avLst/>
          </a:prstGeom>
          <a:noFill/>
          <a:ln cap="flat" cmpd="sng" w="9525">
            <a:solidFill>
              <a:schemeClr val="dk2"/>
            </a:solidFill>
            <a:prstDash val="solid"/>
            <a:round/>
            <a:headEnd len="med" w="med" type="none"/>
            <a:tailEnd len="med" w="med" type="none"/>
          </a:ln>
        </p:spPr>
      </p:cxnSp>
      <p:cxnSp>
        <p:nvCxnSpPr>
          <p:cNvPr id="733" name="Google Shape;733;p99"/>
          <p:cNvCxnSpPr/>
          <p:nvPr/>
        </p:nvCxnSpPr>
        <p:spPr>
          <a:xfrm>
            <a:off x="4080450" y="3453375"/>
            <a:ext cx="1966500" cy="398100"/>
          </a:xfrm>
          <a:prstGeom prst="straightConnector1">
            <a:avLst/>
          </a:prstGeom>
          <a:noFill/>
          <a:ln cap="flat" cmpd="sng" w="9525">
            <a:solidFill>
              <a:schemeClr val="dk2"/>
            </a:solidFill>
            <a:prstDash val="solid"/>
            <a:round/>
            <a:headEnd len="med" w="med" type="none"/>
            <a:tailEnd len="med" w="med" type="none"/>
          </a:ln>
        </p:spPr>
      </p:cxnSp>
      <p:sp>
        <p:nvSpPr>
          <p:cNvPr id="734" name="Google Shape;734;p99"/>
          <p:cNvSpPr/>
          <p:nvPr/>
        </p:nvSpPr>
        <p:spPr>
          <a:xfrm>
            <a:off x="6996125" y="2291375"/>
            <a:ext cx="390000" cy="1925700"/>
          </a:xfrm>
          <a:prstGeom prst="rightBrace">
            <a:avLst>
              <a:gd fmla="val 8333"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99"/>
          <p:cNvSpPr txBox="1"/>
          <p:nvPr/>
        </p:nvSpPr>
        <p:spPr>
          <a:xfrm>
            <a:off x="7589300" y="1577600"/>
            <a:ext cx="983100" cy="2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LoRa</a:t>
            </a:r>
            <a:endParaRPr sz="1000">
              <a:latin typeface="Source Code Pro"/>
              <a:ea typeface="Source Code Pro"/>
              <a:cs typeface="Source Code Pro"/>
              <a:sym typeface="Source Code Pro"/>
            </a:endParaRPr>
          </a:p>
        </p:txBody>
      </p:sp>
      <p:sp>
        <p:nvSpPr>
          <p:cNvPr id="736" name="Google Shape;736;p99"/>
          <p:cNvSpPr txBox="1"/>
          <p:nvPr/>
        </p:nvSpPr>
        <p:spPr>
          <a:xfrm>
            <a:off x="7589300" y="3132275"/>
            <a:ext cx="983100" cy="2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LoRaWAN</a:t>
            </a:r>
            <a:endParaRPr sz="1000">
              <a:latin typeface="Source Code Pro"/>
              <a:ea typeface="Source Code Pro"/>
              <a:cs typeface="Source Code Pro"/>
              <a:sym typeface="Source Code Pro"/>
            </a:endParaRPr>
          </a:p>
        </p:txBody>
      </p:sp>
      <p:sp>
        <p:nvSpPr>
          <p:cNvPr id="737" name="Google Shape;737;p99"/>
          <p:cNvSpPr txBox="1"/>
          <p:nvPr/>
        </p:nvSpPr>
        <p:spPr>
          <a:xfrm>
            <a:off x="7676903" y="4053775"/>
            <a:ext cx="253800" cy="243900"/>
          </a:xfrm>
          <a:prstGeom prst="rect">
            <a:avLst/>
          </a:prstGeom>
          <a:solidFill>
            <a:srgbClr val="9FC5E8"/>
          </a:solid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sz="1000">
              <a:solidFill>
                <a:srgbClr val="274E13"/>
              </a:solidFill>
              <a:latin typeface="Roboto"/>
              <a:ea typeface="Roboto"/>
              <a:cs typeface="Roboto"/>
              <a:sym typeface="Roboto"/>
            </a:endParaRPr>
          </a:p>
        </p:txBody>
      </p:sp>
      <p:sp>
        <p:nvSpPr>
          <p:cNvPr id="738" name="Google Shape;738;p99"/>
          <p:cNvSpPr txBox="1"/>
          <p:nvPr/>
        </p:nvSpPr>
        <p:spPr>
          <a:xfrm>
            <a:off x="7676903" y="4482450"/>
            <a:ext cx="253800" cy="243900"/>
          </a:xfrm>
          <a:prstGeom prst="rect">
            <a:avLst/>
          </a:prstGeom>
          <a:solidFill>
            <a:srgbClr val="F4CCCC"/>
          </a:solidFill>
          <a:ln cap="flat" cmpd="sng" w="1905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274E13"/>
              </a:solidFill>
              <a:latin typeface="Roboto"/>
              <a:ea typeface="Roboto"/>
              <a:cs typeface="Roboto"/>
              <a:sym typeface="Roboto"/>
            </a:endParaRPr>
          </a:p>
        </p:txBody>
      </p:sp>
      <p:sp>
        <p:nvSpPr>
          <p:cNvPr id="739" name="Google Shape;739;p99"/>
          <p:cNvSpPr txBox="1"/>
          <p:nvPr/>
        </p:nvSpPr>
        <p:spPr>
          <a:xfrm>
            <a:off x="8009850" y="4053775"/>
            <a:ext cx="983100" cy="2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NwkSkey</a:t>
            </a:r>
            <a:endParaRPr sz="1000">
              <a:latin typeface="Source Code Pro"/>
              <a:ea typeface="Source Code Pro"/>
              <a:cs typeface="Source Code Pro"/>
              <a:sym typeface="Source Code Pro"/>
            </a:endParaRPr>
          </a:p>
        </p:txBody>
      </p:sp>
      <p:sp>
        <p:nvSpPr>
          <p:cNvPr id="740" name="Google Shape;740;p99"/>
          <p:cNvSpPr txBox="1"/>
          <p:nvPr/>
        </p:nvSpPr>
        <p:spPr>
          <a:xfrm>
            <a:off x="8009850" y="4482450"/>
            <a:ext cx="983100" cy="24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App</a:t>
            </a:r>
            <a:r>
              <a:rPr lang="ca" sz="1000">
                <a:latin typeface="Source Code Pro"/>
                <a:ea typeface="Source Code Pro"/>
                <a:cs typeface="Source Code Pro"/>
                <a:sym typeface="Source Code Pro"/>
              </a:rPr>
              <a:t>Skey</a:t>
            </a:r>
            <a:endParaRPr sz="1000">
              <a:latin typeface="Source Code Pro"/>
              <a:ea typeface="Source Code Pro"/>
              <a:cs typeface="Source Code Pro"/>
              <a:sym typeface="Source Code Pro"/>
            </a:endParaRPr>
          </a:p>
        </p:txBody>
      </p:sp>
      <p:sp>
        <p:nvSpPr>
          <p:cNvPr id="741" name="Google Shape;741;p99"/>
          <p:cNvSpPr txBox="1"/>
          <p:nvPr/>
        </p:nvSpPr>
        <p:spPr>
          <a:xfrm>
            <a:off x="976325" y="4175275"/>
            <a:ext cx="1155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únic per applicatiu (4</a:t>
            </a:r>
            <a:r>
              <a:rPr lang="ca" sz="800">
                <a:latin typeface="Source Code Pro"/>
                <a:ea typeface="Source Code Pro"/>
                <a:cs typeface="Source Code Pro"/>
                <a:sym typeface="Source Code Pro"/>
              </a:rPr>
              <a:t> bytes)</a:t>
            </a:r>
            <a:endParaRPr sz="800">
              <a:latin typeface="Source Code Pro"/>
              <a:ea typeface="Source Code Pro"/>
              <a:cs typeface="Source Code Pro"/>
              <a:sym typeface="Source Code Pro"/>
            </a:endParaRPr>
          </a:p>
        </p:txBody>
      </p:sp>
      <p:sp>
        <p:nvSpPr>
          <p:cNvPr id="742" name="Google Shape;742;p99"/>
          <p:cNvSpPr txBox="1"/>
          <p:nvPr/>
        </p:nvSpPr>
        <p:spPr>
          <a:xfrm>
            <a:off x="2202025" y="4175275"/>
            <a:ext cx="13164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ADR, ACK, ClassB, FOptsLen (1 byte)</a:t>
            </a:r>
            <a:endParaRPr sz="800">
              <a:latin typeface="Source Code Pro"/>
              <a:ea typeface="Source Code Pro"/>
              <a:cs typeface="Source Code Pro"/>
              <a:sym typeface="Source Code Pro"/>
            </a:endParaRPr>
          </a:p>
        </p:txBody>
      </p:sp>
      <p:sp>
        <p:nvSpPr>
          <p:cNvPr id="743" name="Google Shape;743;p99"/>
          <p:cNvSpPr txBox="1"/>
          <p:nvPr/>
        </p:nvSpPr>
        <p:spPr>
          <a:xfrm>
            <a:off x="1771375" y="2597775"/>
            <a:ext cx="23103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MType, RFU, version (1 byte)</a:t>
            </a:r>
            <a:endParaRPr sz="800">
              <a:latin typeface="Source Code Pro"/>
              <a:ea typeface="Source Code Pro"/>
              <a:cs typeface="Source Code Pro"/>
              <a:sym typeface="Source Code Pro"/>
            </a:endParaRPr>
          </a:p>
        </p:txBody>
      </p:sp>
      <p:sp>
        <p:nvSpPr>
          <p:cNvPr id="744" name="Google Shape;744;p99"/>
          <p:cNvSpPr txBox="1"/>
          <p:nvPr/>
        </p:nvSpPr>
        <p:spPr>
          <a:xfrm>
            <a:off x="3580563" y="4175275"/>
            <a:ext cx="1155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2 bytes</a:t>
            </a:r>
            <a:endParaRPr sz="800">
              <a:latin typeface="Source Code Pro"/>
              <a:ea typeface="Source Code Pro"/>
              <a:cs typeface="Source Code Pro"/>
              <a:sym typeface="Source Code Pro"/>
            </a:endParaRPr>
          </a:p>
        </p:txBody>
      </p:sp>
      <p:sp>
        <p:nvSpPr>
          <p:cNvPr id="745" name="Google Shape;745;p99"/>
          <p:cNvSpPr txBox="1"/>
          <p:nvPr/>
        </p:nvSpPr>
        <p:spPr>
          <a:xfrm>
            <a:off x="4882688" y="4175275"/>
            <a:ext cx="1155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MAC commands (0..15 bytes)</a:t>
            </a:r>
            <a:endParaRPr sz="800">
              <a:latin typeface="Source Code Pro"/>
              <a:ea typeface="Source Code Pro"/>
              <a:cs typeface="Source Code Pro"/>
              <a:sym typeface="Source Code Pro"/>
            </a:endParaRPr>
          </a:p>
        </p:txBody>
      </p:sp>
      <p:sp>
        <p:nvSpPr>
          <p:cNvPr id="746" name="Google Shape;746;p99"/>
          <p:cNvSpPr txBox="1"/>
          <p:nvPr/>
        </p:nvSpPr>
        <p:spPr>
          <a:xfrm>
            <a:off x="4680351" y="3376175"/>
            <a:ext cx="7092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1</a:t>
            </a:r>
            <a:r>
              <a:rPr lang="ca" sz="800">
                <a:latin typeface="Source Code Pro"/>
                <a:ea typeface="Source Code Pro"/>
                <a:cs typeface="Source Code Pro"/>
                <a:sym typeface="Source Code Pro"/>
              </a:rPr>
              <a:t> byte</a:t>
            </a:r>
            <a:endParaRPr sz="800">
              <a:latin typeface="Source Code Pro"/>
              <a:ea typeface="Source Code Pro"/>
              <a:cs typeface="Source Code Pro"/>
              <a:sym typeface="Source Code Pro"/>
            </a:endParaRPr>
          </a:p>
        </p:txBody>
      </p:sp>
      <p:sp>
        <p:nvSpPr>
          <p:cNvPr id="747" name="Google Shape;747;p99"/>
          <p:cNvSpPr txBox="1"/>
          <p:nvPr/>
        </p:nvSpPr>
        <p:spPr>
          <a:xfrm>
            <a:off x="5541838" y="3376175"/>
            <a:ext cx="11550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App / MAC</a:t>
            </a:r>
            <a:endParaRPr sz="800">
              <a:latin typeface="Source Code Pro"/>
              <a:ea typeface="Source Code Pro"/>
              <a:cs typeface="Source Code Pro"/>
              <a:sym typeface="Source Code Pro"/>
            </a:endParaRPr>
          </a:p>
          <a:p>
            <a:pPr indent="0" lvl="0" marL="0" rtl="0" algn="ctr">
              <a:spcBef>
                <a:spcPts val="0"/>
              </a:spcBef>
              <a:spcAft>
                <a:spcPts val="0"/>
              </a:spcAft>
              <a:buNone/>
            </a:pPr>
            <a:r>
              <a:rPr lang="ca" sz="800">
                <a:latin typeface="Source Code Pro"/>
                <a:ea typeface="Source Code Pro"/>
                <a:cs typeface="Source Code Pro"/>
                <a:sym typeface="Source Code Pro"/>
              </a:rPr>
              <a:t>0..242 bytes</a:t>
            </a:r>
            <a:endParaRPr sz="800">
              <a:latin typeface="Source Code Pro"/>
              <a:ea typeface="Source Code Pro"/>
              <a:cs typeface="Source Code Pro"/>
              <a:sym typeface="Source Code Pro"/>
            </a:endParaRPr>
          </a:p>
        </p:txBody>
      </p:sp>
      <p:sp>
        <p:nvSpPr>
          <p:cNvPr id="748" name="Google Shape;748;p99"/>
          <p:cNvSpPr txBox="1"/>
          <p:nvPr/>
        </p:nvSpPr>
        <p:spPr>
          <a:xfrm>
            <a:off x="5987776" y="2597775"/>
            <a:ext cx="709200" cy="36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800">
                <a:latin typeface="Source Code Pro"/>
                <a:ea typeface="Source Code Pro"/>
                <a:cs typeface="Source Code Pro"/>
                <a:sym typeface="Source Code Pro"/>
              </a:rPr>
              <a:t>4</a:t>
            </a:r>
            <a:r>
              <a:rPr lang="ca" sz="800">
                <a:latin typeface="Source Code Pro"/>
                <a:ea typeface="Source Code Pro"/>
                <a:cs typeface="Source Code Pro"/>
                <a:sym typeface="Source Code Pro"/>
              </a:rPr>
              <a:t> bytes</a:t>
            </a:r>
            <a:endParaRPr sz="800">
              <a:latin typeface="Source Code Pro"/>
              <a:ea typeface="Source Code Pro"/>
              <a:cs typeface="Source Code Pro"/>
              <a:sym typeface="Source Code Pro"/>
            </a:endParaRPr>
          </a:p>
        </p:txBody>
      </p:sp>
      <p:cxnSp>
        <p:nvCxnSpPr>
          <p:cNvPr id="749" name="Google Shape;749;p99"/>
          <p:cNvCxnSpPr/>
          <p:nvPr/>
        </p:nvCxnSpPr>
        <p:spPr>
          <a:xfrm>
            <a:off x="284400" y="2047650"/>
            <a:ext cx="8190900" cy="0"/>
          </a:xfrm>
          <a:prstGeom prst="straightConnector1">
            <a:avLst/>
          </a:prstGeom>
          <a:noFill/>
          <a:ln cap="flat" cmpd="sng" w="19050">
            <a:solidFill>
              <a:srgbClr val="274E13"/>
            </a:solidFill>
            <a:prstDash val="dash"/>
            <a:round/>
            <a:headEnd len="med" w="med" type="none"/>
            <a:tailEnd len="med" w="med" type="none"/>
          </a:ln>
        </p:spPr>
      </p:cxn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pic>
        <p:nvPicPr>
          <p:cNvPr id="754" name="Google Shape;754;p100" title="Chart"/>
          <p:cNvPicPr preferRelativeResize="0"/>
          <p:nvPr/>
        </p:nvPicPr>
        <p:blipFill>
          <a:blip r:embed="rId3">
            <a:alphaModFix/>
          </a:blip>
          <a:stretch>
            <a:fillRect/>
          </a:stretch>
        </p:blipFill>
        <p:spPr>
          <a:xfrm>
            <a:off x="1142513" y="1430101"/>
            <a:ext cx="6858973" cy="3310950"/>
          </a:xfrm>
          <a:prstGeom prst="rect">
            <a:avLst/>
          </a:prstGeom>
          <a:noFill/>
          <a:ln>
            <a:noFill/>
          </a:ln>
        </p:spPr>
      </p:pic>
      <p:sp>
        <p:nvSpPr>
          <p:cNvPr id="755" name="Google Shape;755;p10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Balanç de l’enllaç (LORa)</a:t>
            </a:r>
            <a:endParaRPr/>
          </a:p>
        </p:txBody>
      </p:sp>
      <p:sp>
        <p:nvSpPr>
          <p:cNvPr id="756" name="Google Shape;756;p100"/>
          <p:cNvSpPr txBox="1"/>
          <p:nvPr/>
        </p:nvSpPr>
        <p:spPr>
          <a:xfrm rot="-5400000">
            <a:off x="65142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POTÈNCIA DE TRANSMISSIÓ</a:t>
            </a:r>
            <a:endParaRPr b="1" sz="800">
              <a:solidFill>
                <a:srgbClr val="0000FF"/>
              </a:solidFill>
              <a:latin typeface="Verdana"/>
              <a:ea typeface="Verdana"/>
              <a:cs typeface="Verdana"/>
              <a:sym typeface="Verdana"/>
            </a:endParaRPr>
          </a:p>
        </p:txBody>
      </p:sp>
      <p:sp>
        <p:nvSpPr>
          <p:cNvPr id="757" name="Google Shape;757;p100"/>
          <p:cNvSpPr txBox="1"/>
          <p:nvPr/>
        </p:nvSpPr>
        <p:spPr>
          <a:xfrm rot="-5400000">
            <a:off x="11295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PÈRDUES PER LES CONNEXIONS</a:t>
            </a:r>
            <a:endParaRPr b="1" sz="800">
              <a:solidFill>
                <a:srgbClr val="0000FF"/>
              </a:solidFill>
              <a:latin typeface="Verdana"/>
              <a:ea typeface="Verdana"/>
              <a:cs typeface="Verdana"/>
              <a:sym typeface="Verdana"/>
            </a:endParaRPr>
          </a:p>
        </p:txBody>
      </p:sp>
      <p:sp>
        <p:nvSpPr>
          <p:cNvPr id="758" name="Google Shape;758;p100"/>
          <p:cNvSpPr txBox="1"/>
          <p:nvPr/>
        </p:nvSpPr>
        <p:spPr>
          <a:xfrm rot="-5400000">
            <a:off x="160772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GUANY DE L’ANTENA</a:t>
            </a:r>
            <a:endParaRPr b="1" sz="800">
              <a:solidFill>
                <a:srgbClr val="0000FF"/>
              </a:solidFill>
              <a:latin typeface="Verdana"/>
              <a:ea typeface="Verdana"/>
              <a:cs typeface="Verdana"/>
              <a:sym typeface="Verdana"/>
            </a:endParaRPr>
          </a:p>
        </p:txBody>
      </p:sp>
      <p:sp>
        <p:nvSpPr>
          <p:cNvPr id="759" name="Google Shape;759;p100"/>
          <p:cNvSpPr txBox="1"/>
          <p:nvPr/>
        </p:nvSpPr>
        <p:spPr>
          <a:xfrm rot="-5400000">
            <a:off x="54718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GUANY DE L’ANTENA</a:t>
            </a:r>
            <a:endParaRPr b="1" sz="800">
              <a:solidFill>
                <a:srgbClr val="0000FF"/>
              </a:solidFill>
              <a:latin typeface="Verdana"/>
              <a:ea typeface="Verdana"/>
              <a:cs typeface="Verdana"/>
              <a:sym typeface="Verdana"/>
            </a:endParaRPr>
          </a:p>
        </p:txBody>
      </p:sp>
      <p:sp>
        <p:nvSpPr>
          <p:cNvPr id="760" name="Google Shape;760;p100"/>
          <p:cNvSpPr txBox="1"/>
          <p:nvPr/>
        </p:nvSpPr>
        <p:spPr>
          <a:xfrm rot="-5400000">
            <a:off x="59504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PÈRDUES PER LES CONNEXIONS</a:t>
            </a:r>
            <a:endParaRPr b="1" sz="800">
              <a:solidFill>
                <a:srgbClr val="0000FF"/>
              </a:solidFill>
              <a:latin typeface="Verdana"/>
              <a:ea typeface="Verdana"/>
              <a:cs typeface="Verdana"/>
              <a:sym typeface="Verdana"/>
            </a:endParaRPr>
          </a:p>
        </p:txBody>
      </p:sp>
      <p:sp>
        <p:nvSpPr>
          <p:cNvPr id="761" name="Google Shape;761;p100"/>
          <p:cNvSpPr txBox="1"/>
          <p:nvPr/>
        </p:nvSpPr>
        <p:spPr>
          <a:xfrm rot="-5400000">
            <a:off x="6429075" y="2890650"/>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POTÈNCIA DE RECEPCIÓ</a:t>
            </a:r>
            <a:endParaRPr b="1" sz="800">
              <a:solidFill>
                <a:srgbClr val="0000FF"/>
              </a:solidFill>
              <a:latin typeface="Verdana"/>
              <a:ea typeface="Verdana"/>
              <a:cs typeface="Verdana"/>
              <a:sym typeface="Verdana"/>
            </a:endParaRPr>
          </a:p>
        </p:txBody>
      </p:sp>
      <p:sp>
        <p:nvSpPr>
          <p:cNvPr id="762" name="Google Shape;762;p100"/>
          <p:cNvSpPr txBox="1"/>
          <p:nvPr/>
        </p:nvSpPr>
        <p:spPr>
          <a:xfrm>
            <a:off x="3595375" y="2859825"/>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0000FF"/>
                </a:solidFill>
                <a:latin typeface="Verdana"/>
                <a:ea typeface="Verdana"/>
                <a:cs typeface="Verdana"/>
                <a:sym typeface="Verdana"/>
              </a:rPr>
              <a:t>PÈRDUES DEGUT AL MEDI</a:t>
            </a:r>
            <a:endParaRPr b="1" sz="800">
              <a:solidFill>
                <a:srgbClr val="0000FF"/>
              </a:solidFill>
              <a:latin typeface="Verdana"/>
              <a:ea typeface="Verdana"/>
              <a:cs typeface="Verdana"/>
              <a:sym typeface="Verdana"/>
            </a:endParaRPr>
          </a:p>
        </p:txBody>
      </p:sp>
      <p:sp>
        <p:nvSpPr>
          <p:cNvPr id="763" name="Google Shape;763;p100"/>
          <p:cNvSpPr txBox="1"/>
          <p:nvPr/>
        </p:nvSpPr>
        <p:spPr>
          <a:xfrm>
            <a:off x="2765325" y="4146025"/>
            <a:ext cx="2320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ca" sz="800">
                <a:solidFill>
                  <a:srgbClr val="6AA84F"/>
                </a:solidFill>
                <a:latin typeface="Verdana"/>
                <a:ea typeface="Verdana"/>
                <a:cs typeface="Verdana"/>
                <a:sym typeface="Verdana"/>
              </a:rPr>
              <a:t>SENSIBILITAT DEL RECEPTOR</a:t>
            </a:r>
            <a:endParaRPr b="1" sz="800">
              <a:solidFill>
                <a:srgbClr val="6AA84F"/>
              </a:solidFill>
              <a:latin typeface="Verdana"/>
              <a:ea typeface="Verdana"/>
              <a:cs typeface="Verdana"/>
              <a:sym typeface="Verdana"/>
            </a:endParaRPr>
          </a:p>
        </p:txBody>
      </p:sp>
      <p:cxnSp>
        <p:nvCxnSpPr>
          <p:cNvPr id="764" name="Google Shape;764;p100"/>
          <p:cNvCxnSpPr/>
          <p:nvPr/>
        </p:nvCxnSpPr>
        <p:spPr>
          <a:xfrm>
            <a:off x="2064575" y="1444275"/>
            <a:ext cx="0" cy="3282600"/>
          </a:xfrm>
          <a:prstGeom prst="straightConnector1">
            <a:avLst/>
          </a:prstGeom>
          <a:noFill/>
          <a:ln cap="flat" cmpd="sng" w="9525">
            <a:solidFill>
              <a:schemeClr val="dk2"/>
            </a:solidFill>
            <a:prstDash val="solid"/>
            <a:round/>
            <a:headEnd len="med" w="med" type="none"/>
            <a:tailEnd len="med" w="med" type="none"/>
          </a:ln>
        </p:spPr>
      </p:cxnSp>
      <p:cxnSp>
        <p:nvCxnSpPr>
          <p:cNvPr id="765" name="Google Shape;765;p100"/>
          <p:cNvCxnSpPr/>
          <p:nvPr/>
        </p:nvCxnSpPr>
        <p:spPr>
          <a:xfrm>
            <a:off x="2521775" y="1444275"/>
            <a:ext cx="0" cy="3282600"/>
          </a:xfrm>
          <a:prstGeom prst="straightConnector1">
            <a:avLst/>
          </a:prstGeom>
          <a:noFill/>
          <a:ln cap="flat" cmpd="sng" w="9525">
            <a:solidFill>
              <a:schemeClr val="dk2"/>
            </a:solidFill>
            <a:prstDash val="solid"/>
            <a:round/>
            <a:headEnd len="med" w="med" type="none"/>
            <a:tailEnd len="med" w="med" type="none"/>
          </a:ln>
        </p:spPr>
      </p:cxnSp>
      <p:cxnSp>
        <p:nvCxnSpPr>
          <p:cNvPr id="766" name="Google Shape;766;p100"/>
          <p:cNvCxnSpPr/>
          <p:nvPr/>
        </p:nvCxnSpPr>
        <p:spPr>
          <a:xfrm>
            <a:off x="3003352" y="1444275"/>
            <a:ext cx="0" cy="3282600"/>
          </a:xfrm>
          <a:prstGeom prst="straightConnector1">
            <a:avLst/>
          </a:prstGeom>
          <a:noFill/>
          <a:ln cap="flat" cmpd="sng" w="9525">
            <a:solidFill>
              <a:schemeClr val="dk2"/>
            </a:solidFill>
            <a:prstDash val="solid"/>
            <a:round/>
            <a:headEnd len="med" w="med" type="none"/>
            <a:tailEnd len="med" w="med" type="none"/>
          </a:ln>
        </p:spPr>
      </p:cxnSp>
      <p:cxnSp>
        <p:nvCxnSpPr>
          <p:cNvPr id="767" name="Google Shape;767;p100"/>
          <p:cNvCxnSpPr/>
          <p:nvPr/>
        </p:nvCxnSpPr>
        <p:spPr>
          <a:xfrm>
            <a:off x="6380529" y="1444275"/>
            <a:ext cx="0" cy="3282600"/>
          </a:xfrm>
          <a:prstGeom prst="straightConnector1">
            <a:avLst/>
          </a:prstGeom>
          <a:noFill/>
          <a:ln cap="flat" cmpd="sng" w="9525">
            <a:solidFill>
              <a:schemeClr val="dk2"/>
            </a:solidFill>
            <a:prstDash val="solid"/>
            <a:round/>
            <a:headEnd len="med" w="med" type="none"/>
            <a:tailEnd len="med" w="med" type="none"/>
          </a:ln>
        </p:spPr>
      </p:cxnSp>
      <p:cxnSp>
        <p:nvCxnSpPr>
          <p:cNvPr id="768" name="Google Shape;768;p100"/>
          <p:cNvCxnSpPr/>
          <p:nvPr/>
        </p:nvCxnSpPr>
        <p:spPr>
          <a:xfrm>
            <a:off x="6862105" y="1444275"/>
            <a:ext cx="0" cy="3282600"/>
          </a:xfrm>
          <a:prstGeom prst="straightConnector1">
            <a:avLst/>
          </a:prstGeom>
          <a:noFill/>
          <a:ln cap="flat" cmpd="sng" w="9525">
            <a:solidFill>
              <a:schemeClr val="dk2"/>
            </a:solidFill>
            <a:prstDash val="solid"/>
            <a:round/>
            <a:headEnd len="med" w="med" type="none"/>
            <a:tailEnd len="med" w="med" type="none"/>
          </a:ln>
        </p:spPr>
      </p:cxnSp>
      <p:cxnSp>
        <p:nvCxnSpPr>
          <p:cNvPr id="769" name="Google Shape;769;p100"/>
          <p:cNvCxnSpPr/>
          <p:nvPr/>
        </p:nvCxnSpPr>
        <p:spPr>
          <a:xfrm>
            <a:off x="7379254" y="1444275"/>
            <a:ext cx="0" cy="3282600"/>
          </a:xfrm>
          <a:prstGeom prst="straightConnector1">
            <a:avLst/>
          </a:prstGeom>
          <a:noFill/>
          <a:ln cap="flat" cmpd="sng" w="9525">
            <a:solidFill>
              <a:schemeClr val="dk2"/>
            </a:solidFill>
            <a:prstDash val="solid"/>
            <a:round/>
            <a:headEnd len="med" w="med" type="none"/>
            <a:tailEnd len="med" w="med" type="none"/>
          </a:ln>
        </p:spPr>
      </p:cxnSp>
      <p:sp>
        <p:nvSpPr>
          <p:cNvPr id="770" name="Google Shape;770;p100"/>
          <p:cNvSpPr txBox="1"/>
          <p:nvPr/>
        </p:nvSpPr>
        <p:spPr>
          <a:xfrm>
            <a:off x="641150" y="1617000"/>
            <a:ext cx="630900" cy="28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ca" sz="800">
                <a:latin typeface="Source Code Pro"/>
                <a:ea typeface="Source Code Pro"/>
                <a:cs typeface="Source Code Pro"/>
                <a:sym typeface="Source Code Pro"/>
              </a:rPr>
              <a:t>+14dBm</a:t>
            </a:r>
            <a:endParaRPr sz="800">
              <a:latin typeface="Source Code Pro"/>
              <a:ea typeface="Source Code Pro"/>
              <a:cs typeface="Source Code Pro"/>
              <a:sym typeface="Source Code Pro"/>
            </a:endParaRPr>
          </a:p>
        </p:txBody>
      </p:sp>
      <p:sp>
        <p:nvSpPr>
          <p:cNvPr id="771" name="Google Shape;771;p100"/>
          <p:cNvSpPr txBox="1"/>
          <p:nvPr/>
        </p:nvSpPr>
        <p:spPr>
          <a:xfrm>
            <a:off x="641150" y="4304600"/>
            <a:ext cx="630900" cy="28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ca" sz="800">
                <a:latin typeface="Source Code Pro"/>
                <a:ea typeface="Source Code Pro"/>
                <a:cs typeface="Source Code Pro"/>
                <a:sym typeface="Source Code Pro"/>
              </a:rPr>
              <a:t>-137</a:t>
            </a:r>
            <a:r>
              <a:rPr lang="ca" sz="800">
                <a:latin typeface="Source Code Pro"/>
                <a:ea typeface="Source Code Pro"/>
                <a:cs typeface="Source Code Pro"/>
                <a:sym typeface="Source Code Pro"/>
              </a:rPr>
              <a:t>dBm</a:t>
            </a:r>
            <a:endParaRPr sz="800">
              <a:latin typeface="Source Code Pro"/>
              <a:ea typeface="Source Code Pro"/>
              <a:cs typeface="Source Code Pro"/>
              <a:sym typeface="Source Code Pro"/>
            </a:endParaRPr>
          </a:p>
        </p:txBody>
      </p:sp>
      <p:cxnSp>
        <p:nvCxnSpPr>
          <p:cNvPr id="772" name="Google Shape;772;p100"/>
          <p:cNvCxnSpPr>
            <a:endCxn id="771" idx="0"/>
          </p:cNvCxnSpPr>
          <p:nvPr/>
        </p:nvCxnSpPr>
        <p:spPr>
          <a:xfrm>
            <a:off x="956600" y="1901900"/>
            <a:ext cx="0" cy="2402700"/>
          </a:xfrm>
          <a:prstGeom prst="straightConnector1">
            <a:avLst/>
          </a:prstGeom>
          <a:noFill/>
          <a:ln cap="flat" cmpd="sng" w="9525">
            <a:solidFill>
              <a:schemeClr val="dk2"/>
            </a:solidFill>
            <a:prstDash val="solid"/>
            <a:round/>
            <a:headEnd len="med" w="med" type="triangle"/>
            <a:tailEnd len="med" w="med" type="triangle"/>
          </a:ln>
        </p:spPr>
      </p:cxnSp>
      <p:sp>
        <p:nvSpPr>
          <p:cNvPr id="773" name="Google Shape;773;p100"/>
          <p:cNvSpPr txBox="1"/>
          <p:nvPr/>
        </p:nvSpPr>
        <p:spPr>
          <a:xfrm rot="-5400000">
            <a:off x="-479325" y="2929025"/>
            <a:ext cx="2323800" cy="28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Link budget de 151dBm</a:t>
            </a:r>
            <a:endParaRPr sz="1000">
              <a:latin typeface="Source Code Pro"/>
              <a:ea typeface="Source Code Pro"/>
              <a:cs typeface="Source Code Pro"/>
              <a:sym typeface="Source Code Pr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10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Model Hata per LoRa</a:t>
            </a:r>
            <a:endParaRPr/>
          </a:p>
        </p:txBody>
      </p:sp>
      <p:sp>
        <p:nvSpPr>
          <p:cNvPr id="779" name="Google Shape;779;p101"/>
          <p:cNvSpPr txBox="1"/>
          <p:nvPr>
            <p:ph idx="1" type="body"/>
          </p:nvPr>
        </p:nvSpPr>
        <p:spPr>
          <a:xfrm>
            <a:off x="311700" y="1228675"/>
            <a:ext cx="8520600" cy="164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El model Hata és un model de propagació de ràdio per predir el </a:t>
            </a:r>
            <a:r>
              <a:rPr i="1" lang="ca" sz="1200"/>
              <a:t>path loss</a:t>
            </a:r>
            <a:r>
              <a:rPr lang="ca" sz="1200"/>
              <a:t> en exteriol, vàlid per freqüències entre 150 i 1500MHz. És un </a:t>
            </a:r>
            <a:r>
              <a:rPr b="1" lang="ca" sz="1200"/>
              <a:t>model empíric</a:t>
            </a:r>
            <a:r>
              <a:rPr lang="ca" sz="1200"/>
              <a:t> basat en dades del model Okumura, per això també és conegut com a model Okumura-Hata.</a:t>
            </a:r>
            <a:endParaRPr sz="1200"/>
          </a:p>
          <a:p>
            <a:pPr indent="0" lvl="0" marL="0" rtl="0" algn="l">
              <a:spcBef>
                <a:spcPts val="1600"/>
              </a:spcBef>
              <a:spcAft>
                <a:spcPts val="1600"/>
              </a:spcAft>
              <a:buNone/>
            </a:pPr>
            <a:r>
              <a:rPr lang="ca" sz="1200"/>
              <a:t>Per 868MHz el model mostra alguns valors interessants:</a:t>
            </a:r>
            <a:endParaRPr sz="1200"/>
          </a:p>
        </p:txBody>
      </p:sp>
      <p:graphicFrame>
        <p:nvGraphicFramePr>
          <p:cNvPr id="780" name="Google Shape;780;p101"/>
          <p:cNvGraphicFramePr/>
          <p:nvPr/>
        </p:nvGraphicFramePr>
        <p:xfrm>
          <a:off x="1913125" y="2941550"/>
          <a:ext cx="3000000" cy="3000000"/>
        </p:xfrm>
        <a:graphic>
          <a:graphicData uri="http://schemas.openxmlformats.org/drawingml/2006/table">
            <a:tbl>
              <a:tblPr>
                <a:noFill/>
                <a:tableStyleId>{39712355-F349-460C-A7CF-8411F4A4048C}</a:tableStyleId>
              </a:tblPr>
              <a:tblGrid>
                <a:gridCol w="1851175"/>
                <a:gridCol w="1184875"/>
                <a:gridCol w="1128025"/>
                <a:gridCol w="1153675"/>
              </a:tblGrid>
              <a:tr h="278150">
                <a:tc>
                  <a:txBody>
                    <a:bodyPr>
                      <a:noAutofit/>
                    </a:bodyPr>
                    <a:lstStyle/>
                    <a:p>
                      <a:pPr indent="0" lvl="0" marL="0" rtl="0" algn="l">
                        <a:spcBef>
                          <a:spcPts val="0"/>
                        </a:spcBef>
                        <a:spcAft>
                          <a:spcPts val="0"/>
                        </a:spcAft>
                        <a:buNone/>
                      </a:pPr>
                      <a:r>
                        <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Alçada TX</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b="1" lang="ca" sz="1000">
                          <a:latin typeface="Source Code Pro"/>
                          <a:ea typeface="Source Code Pro"/>
                          <a:cs typeface="Source Code Pro"/>
                          <a:sym typeface="Source Code Pro"/>
                        </a:rPr>
                        <a:t>Alçada RX</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lnSpc>
                          <a:spcPct val="115000"/>
                        </a:lnSpc>
                        <a:spcBef>
                          <a:spcPts val="0"/>
                        </a:spcBef>
                        <a:spcAft>
                          <a:spcPts val="0"/>
                        </a:spcAft>
                        <a:buNone/>
                      </a:pPr>
                      <a:r>
                        <a:rPr b="1" lang="ca" sz="1000">
                          <a:latin typeface="Source Code Pro"/>
                          <a:ea typeface="Source Code Pro"/>
                          <a:cs typeface="Source Code Pro"/>
                          <a:sym typeface="Source Code Pro"/>
                        </a:rPr>
                        <a:t>Rang</a:t>
                      </a:r>
                      <a:endParaRPr b="1"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Ciutat gran (250bps)</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0.1m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40m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4km</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Ciutat gran (1760bps)</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0.1m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40m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2.5km</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Rural (250bps)</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0.1m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40m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9km</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0400">
                <a:tc>
                  <a:txBody>
                    <a:bodyPr>
                      <a:noAutofit/>
                    </a:bodyPr>
                    <a:lstStyle/>
                    <a:p>
                      <a:pPr indent="0" lvl="0" marL="0" rtl="0" algn="l">
                        <a:spcBef>
                          <a:spcPts val="0"/>
                        </a:spcBef>
                        <a:spcAft>
                          <a:spcPts val="0"/>
                        </a:spcAft>
                        <a:buNone/>
                      </a:pPr>
                      <a:r>
                        <a:rPr lang="ca" sz="1000">
                          <a:latin typeface="Source Code Pro"/>
                          <a:ea typeface="Source Code Pro"/>
                          <a:cs typeface="Source Code Pro"/>
                          <a:sym typeface="Source Code Pro"/>
                        </a:rPr>
                        <a:t>Rural (250bps)</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100m</a:t>
                      </a:r>
                      <a:endParaRPr sz="1000">
                        <a:latin typeface="Source Code Pro"/>
                        <a:ea typeface="Source Code Pro"/>
                        <a:cs typeface="Source Code Pro"/>
                        <a:sym typeface="Source Code Pro"/>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ca" sz="1000">
                          <a:latin typeface="Source Code Pro"/>
                          <a:ea typeface="Source Code Pro"/>
                          <a:cs typeface="Source Code Pro"/>
                          <a:sym typeface="Source Code Pro"/>
                        </a:rPr>
                        <a:t>13km</a:t>
                      </a:r>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a:t>Freqüència de ressonància</a:t>
            </a:r>
            <a:endParaRPr/>
          </a:p>
        </p:txBody>
      </p:sp>
      <p:sp>
        <p:nvSpPr>
          <p:cNvPr id="104" name="Google Shape;104;p21"/>
          <p:cNvSpPr txBox="1"/>
          <p:nvPr>
            <p:ph idx="1" type="body"/>
          </p:nvPr>
        </p:nvSpPr>
        <p:spPr>
          <a:xfrm>
            <a:off x="311700" y="1228675"/>
            <a:ext cx="8337900" cy="135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ca" sz="1200"/>
              <a:t>Podem trobar gràfics d’emissió...</a:t>
            </a:r>
            <a:endParaRPr sz="1200"/>
          </a:p>
          <a:p>
            <a:pPr indent="0" lvl="0" marL="0" rtl="0" algn="l">
              <a:spcBef>
                <a:spcPts val="1600"/>
              </a:spcBef>
              <a:spcAft>
                <a:spcPts val="0"/>
              </a:spcAft>
              <a:buNone/>
            </a:pPr>
            <a:r>
              <a:t/>
            </a:r>
            <a:endParaRPr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pic>
        <p:nvPicPr>
          <p:cNvPr id="105" name="Google Shape;105;p21"/>
          <p:cNvPicPr preferRelativeResize="0"/>
          <p:nvPr/>
        </p:nvPicPr>
        <p:blipFill>
          <a:blip r:embed="rId3">
            <a:alphaModFix/>
          </a:blip>
          <a:stretch>
            <a:fillRect/>
          </a:stretch>
        </p:blipFill>
        <p:spPr>
          <a:xfrm>
            <a:off x="311700" y="2329175"/>
            <a:ext cx="3647976" cy="2285350"/>
          </a:xfrm>
          <a:prstGeom prst="rect">
            <a:avLst/>
          </a:prstGeom>
          <a:noFill/>
          <a:ln>
            <a:noFill/>
          </a:ln>
        </p:spPr>
      </p:pic>
      <p:sp>
        <p:nvSpPr>
          <p:cNvPr id="106" name="Google Shape;106;p21"/>
          <p:cNvSpPr txBox="1"/>
          <p:nvPr/>
        </p:nvSpPr>
        <p:spPr>
          <a:xfrm>
            <a:off x="4558325" y="1228675"/>
            <a:ext cx="4464300" cy="904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ca" sz="1200">
                <a:solidFill>
                  <a:schemeClr val="dk2"/>
                </a:solidFill>
                <a:latin typeface="Source Code Pro"/>
                <a:ea typeface="Source Code Pro"/>
                <a:cs typeface="Source Code Pro"/>
                <a:sym typeface="Source Code Pro"/>
              </a:rPr>
              <a:t>...o de recepció, on el que ens indiquen és la </a:t>
            </a:r>
            <a:r>
              <a:rPr b="1" lang="ca" sz="1200">
                <a:solidFill>
                  <a:schemeClr val="dk2"/>
                </a:solidFill>
                <a:latin typeface="Source Code Pro"/>
                <a:ea typeface="Source Code Pro"/>
                <a:cs typeface="Source Code Pro"/>
                <a:sym typeface="Source Code Pro"/>
              </a:rPr>
              <a:t>sensibilitat</a:t>
            </a:r>
            <a:r>
              <a:rPr lang="ca" sz="1200">
                <a:solidFill>
                  <a:schemeClr val="dk2"/>
                </a:solidFill>
                <a:latin typeface="Source Code Pro"/>
                <a:ea typeface="Source Code Pro"/>
                <a:cs typeface="Source Code Pro"/>
                <a:sym typeface="Source Code Pro"/>
              </a:rPr>
              <a:t> del receptor</a:t>
            </a:r>
            <a:endParaRPr sz="1200">
              <a:solidFill>
                <a:schemeClr val="dk2"/>
              </a:solidFill>
              <a:latin typeface="Source Code Pro"/>
              <a:ea typeface="Source Code Pro"/>
              <a:cs typeface="Source Code Pro"/>
              <a:sym typeface="Source Code Pro"/>
            </a:endParaRPr>
          </a:p>
        </p:txBody>
      </p:sp>
      <p:pic>
        <p:nvPicPr>
          <p:cNvPr id="107" name="Google Shape;107;p21"/>
          <p:cNvPicPr preferRelativeResize="0"/>
          <p:nvPr/>
        </p:nvPicPr>
        <p:blipFill>
          <a:blip r:embed="rId4">
            <a:alphaModFix/>
          </a:blip>
          <a:stretch>
            <a:fillRect/>
          </a:stretch>
        </p:blipFill>
        <p:spPr>
          <a:xfrm>
            <a:off x="5070101" y="2329175"/>
            <a:ext cx="2996994" cy="22582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4" name="Shape 784"/>
        <p:cNvGrpSpPr/>
        <p:nvPr/>
      </p:nvGrpSpPr>
      <p:grpSpPr>
        <a:xfrm>
          <a:off x="0" y="0"/>
          <a:ext cx="0" cy="0"/>
          <a:chOff x="0" y="0"/>
          <a:chExt cx="0" cy="0"/>
        </a:xfrm>
      </p:grpSpPr>
      <p:sp>
        <p:nvSpPr>
          <p:cNvPr id="785" name="Google Shape;785;p102"/>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ca"/>
              <a:t>Gràcies!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