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Amatic SC"/>
      <p:regular r:id="rId41"/>
      <p:bold r:id="rId42"/>
    </p:embeddedFont>
    <p:embeddedFont>
      <p:font typeface="Source Code Pro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AmaticSC-bold.fntdata"/><Relationship Id="rId41" Type="http://schemas.openxmlformats.org/officeDocument/2006/relationships/font" Target="fonts/AmaticSC-regular.fntdata"/><Relationship Id="rId22" Type="http://schemas.openxmlformats.org/officeDocument/2006/relationships/slide" Target="slides/slide18.xml"/><Relationship Id="rId44" Type="http://schemas.openxmlformats.org/officeDocument/2006/relationships/font" Target="fonts/SourceCodePro-bold.fntdata"/><Relationship Id="rId21" Type="http://schemas.openxmlformats.org/officeDocument/2006/relationships/slide" Target="slides/slide17.xml"/><Relationship Id="rId43" Type="http://schemas.openxmlformats.org/officeDocument/2006/relationships/font" Target="fonts/SourceCodePro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1a7f14b1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1a7f14b1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1a7f14b1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1a7f14b1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9eba884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9eba884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1a7f14b1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1a7f14b1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1a7f14b1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1a7f14b1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1a7f14b1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1a7f14b1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b85e85515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b85e85515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b85e8551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b85e8551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b85e85515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b85e85515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1a7f14b1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41a7f14b1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1a7f14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1a7f14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41a7f14b1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41a7f14b1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85e85515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85e8551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b85e85515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b85e85515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2b19048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2b19048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41a7f14b1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41a7f14b1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9eba884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9eba88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9eba884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9eba884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b85e8551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b85e8551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b85e8551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b85e8551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b85e8551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b85e8551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1a7f14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1a7f1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b85e8551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b85e8551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b85e8551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b85e8551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b85e8551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b85e8551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b85e8551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b85e8551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b85e8551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b85e8551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b85e8551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b85e8551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9e5b0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9e5b0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85e8551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85e855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9eba88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9eba88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85e8551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b85e8551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b85e8551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b85e8551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ce611f5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ce611f5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9eba88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9eba88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icropython.org/" TargetMode="External"/><Relationship Id="rId4" Type="http://schemas.openxmlformats.org/officeDocument/2006/relationships/hyperlink" Target="https://github.com/micropython/micropython" TargetMode="External"/><Relationship Id="rId5" Type="http://schemas.openxmlformats.org/officeDocument/2006/relationships/hyperlink" Target="https://docs.pycom.io/" TargetMode="External"/><Relationship Id="rId6" Type="http://schemas.openxmlformats.org/officeDocument/2006/relationships/hyperlink" Target="https://github.com/pycom/pycom-micropython-sigfox" TargetMode="External"/><Relationship Id="rId7" Type="http://schemas.openxmlformats.org/officeDocument/2006/relationships/image" Target="../media/image4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github.com/whitecatboard/whitecat-create-agent/wiki" TargetMode="External"/><Relationship Id="rId4" Type="http://schemas.openxmlformats.org/officeDocument/2006/relationships/hyperlink" Target="https://ide.whitecatboard.org" TargetMode="External"/><Relationship Id="rId5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g"/><Relationship Id="rId4" Type="http://schemas.openxmlformats.org/officeDocument/2006/relationships/image" Target="../media/image34.png"/><Relationship Id="rId5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Things Network</a:t>
            </a:r>
            <a:r>
              <a:rPr lang="en" sz="2400"/>
              <a:t>.cat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Taller </a:t>
            </a:r>
            <a:r>
              <a:rPr lang="en" sz="2400"/>
              <a:t>Bàsic</a:t>
            </a:r>
            <a:r>
              <a:rPr b="0" lang="en" sz="2400"/>
              <a:t> - connectar-se a TTN amb una </a:t>
            </a:r>
            <a:r>
              <a:rPr lang="en" sz="2400"/>
              <a:t>Lopy4</a:t>
            </a:r>
            <a:r>
              <a:rPr b="0" lang="en" sz="2400"/>
              <a:t> i una </a:t>
            </a:r>
            <a:r>
              <a:rPr lang="en" sz="2400"/>
              <a:t>WhitecatBoard N1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Xarxa comunitària per</a:t>
            </a:r>
            <a:br>
              <a:rPr lang="en"/>
            </a:br>
            <a:r>
              <a:rPr lang="en"/>
              <a:t>l’Internet de les Coses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025" y="4756197"/>
            <a:ext cx="977076" cy="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LOPY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600" y="1396900"/>
            <a:ext cx="7354801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LOPY4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300" y="1396900"/>
            <a:ext cx="7395404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MICROPYTHON by PyCom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228675"/>
            <a:ext cx="36309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https://micropython.org</a:t>
            </a:r>
            <a:r>
              <a:rPr lang="en" sz="1200"/>
              <a:t>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https://github.com/micropython/micropython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https://docs.pycom.io/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https://github.com/pycom/pycom-micropython-sigfox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“MicroPython is intended for constrained environments, in particular, microcontrollers, which have orders of magnitude less performance and memory than "desktop" systems on which CPython3 runs.”</a:t>
            </a:r>
            <a:endParaRPr sz="1200"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5778" y="1246250"/>
            <a:ext cx="4765821" cy="33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Instal·lar </a:t>
            </a:r>
            <a:r>
              <a:rPr lang="en"/>
              <a:t>Pymakr</a:t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150" y="1093850"/>
            <a:ext cx="5405708" cy="34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Pymakr</a:t>
            </a:r>
            <a:endParaRPr/>
          </a:p>
        </p:txBody>
      </p:sp>
      <p:sp>
        <p:nvSpPr>
          <p:cNvPr id="139" name="Google Shape;139;p26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125" y="1093850"/>
            <a:ext cx="5313743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</a:t>
            </a:r>
            <a:r>
              <a:rPr lang="en"/>
              <a:t>Pymakr REPL</a:t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175" y="1093850"/>
            <a:ext cx="5263641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Instal·lar </a:t>
            </a:r>
            <a:r>
              <a:rPr lang="en"/>
              <a:t>Pymakr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600" y="1244600"/>
            <a:ext cx="5277748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</a:t>
            </a:r>
            <a:r>
              <a:rPr lang="en"/>
              <a:t>Pymakr Config </a:t>
            </a:r>
            <a:endParaRPr/>
          </a:p>
        </p:txBody>
      </p:sp>
      <p:sp>
        <p:nvSpPr>
          <p:cNvPr id="160" name="Google Shape;160;p29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300" y="1193825"/>
            <a:ext cx="5339389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PymAKR Upload </a:t>
            </a: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063" y="1193825"/>
            <a:ext cx="5339887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260650"/>
            <a:ext cx="748969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29577" t="0"/>
          <a:stretch/>
        </p:blipFill>
        <p:spPr>
          <a:xfrm>
            <a:off x="2978409" y="1713863"/>
            <a:ext cx="3187175" cy="17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239075"/>
            <a:ext cx="748969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122925"/>
            <a:ext cx="7489706" cy="374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159200"/>
            <a:ext cx="7489706" cy="374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228675"/>
            <a:ext cx="8520600" cy="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https://github.com/ttncat/termostat/tree/master/lopy</a:t>
            </a:r>
            <a:endParaRPr sz="1200"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 b="12254" l="630" r="-629" t="8121"/>
          <a:stretch/>
        </p:blipFill>
        <p:spPr>
          <a:xfrm>
            <a:off x="1561025" y="1568225"/>
            <a:ext cx="6201000" cy="34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MQTT</a:t>
            </a: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625" y="1677850"/>
            <a:ext cx="38290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700" y="1174325"/>
            <a:ext cx="333816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311700" y="1228675"/>
            <a:ext cx="3327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L’aplicatiu de destí pot ser el que volguem. Ens podem connectar a TTN des de qualsevol aplicatiu que “parli” MQTT.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Node-RED és un entorn de treball on podem definir la lògica de l’aplicació a partir de nodes que reben, manipulen i re-envien missatges.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La gent de TTN ha creat un </a:t>
            </a:r>
            <a:r>
              <a:rPr i="1" lang="en" sz="1200"/>
              <a:t>plugin</a:t>
            </a:r>
            <a:r>
              <a:rPr lang="en" sz="1200"/>
              <a:t> específic (node-red-contrib-ttn) que ens permet rebre notificacions i rebre missatges (</a:t>
            </a:r>
            <a:r>
              <a:rPr i="1" lang="en" sz="1200"/>
              <a:t>uplink</a:t>
            </a:r>
            <a:r>
              <a:rPr lang="en" sz="1200"/>
              <a:t>) o enviar-ne (</a:t>
            </a:r>
            <a:r>
              <a:rPr i="1" lang="en" sz="1200"/>
              <a:t>downlink</a:t>
            </a:r>
            <a:r>
              <a:rPr lang="en" sz="1200"/>
              <a:t>).</a:t>
            </a:r>
            <a:endParaRPr sz="1200"/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700" y="1299400"/>
            <a:ext cx="5010475" cy="31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1700" y="1228675"/>
            <a:ext cx="6005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més Node-RED disposa d’un senzill entorn gràfic on visualitzar la informació i interactuar amb ella (node-red-dashboard).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 entorn ens permet fer, per exemple, el control del nostre termòstat i definir si volem que el calefactor estigui obert, tancat o que depengui de la temperatura.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Un aspecte important a tenir en compte és que Node-RED és una aplicació web, de manera que el podem tenir executant-se en un servidor web (que suporti node.js) i accedir-hi des de qualsevol lloc: des de l’ordinador de casa, el mòbil en el tren cap a la feina o des de Fuerteventura.</a:t>
            </a:r>
            <a:endParaRPr sz="1200"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425" y="1228675"/>
            <a:ext cx="2171123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Hands-on WhiteCatBoard N1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(WhitecatBoard N1)</a:t>
            </a:r>
            <a:endParaRPr/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3662500" y="2611650"/>
            <a:ext cx="51990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Quilòmetre 0 (feta al Citilab de Cornellà)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Espressif ESP32 + Hope RFM95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WiFi, Bluetooth i LoRa 868MHz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Open Source Hardware &amp; Software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Firmware basat en Lua RTOS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en Lua o Blockly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També programable amb C des de l’IDE d’Arduino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des del navegador web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Entorn per blocs en català, castellà i anglés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Especialment orientada a Educació</a:t>
            </a:r>
            <a:endParaRPr sz="12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32" name="Google Shape;2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75" y="1208346"/>
            <a:ext cx="3888401" cy="13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25" y="3390638"/>
            <a:ext cx="831494" cy="6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(WhitecatBoard Dev Kit)</a:t>
            </a:r>
            <a:endParaRPr/>
          </a:p>
        </p:txBody>
      </p:sp>
      <p:sp>
        <p:nvSpPr>
          <p:cNvPr id="239" name="Google Shape;239;p41"/>
          <p:cNvSpPr txBox="1"/>
          <p:nvPr>
            <p:ph idx="1" type="body"/>
          </p:nvPr>
        </p:nvSpPr>
        <p:spPr>
          <a:xfrm>
            <a:off x="4405900" y="2746325"/>
            <a:ext cx="4455600" cy="21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Connexió a l’ordinador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Emmagatzematge microSD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Bateria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Connexió de sensors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Digitals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Analògics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I2C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 Bus</a:t>
            </a:r>
            <a:endParaRPr sz="12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6450"/>
            <a:ext cx="4101099" cy="273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482300" y="802500"/>
            <a:ext cx="42192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@ttncat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thethingsnetwork.cat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@thethingsntwrk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thethingsnetwork.org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Preparació</a:t>
            </a:r>
            <a:endParaRPr/>
          </a:p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Connectem la N1 a la “carrier”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Comprovem cable de 5V a BAT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Comprovem jumper a OUT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Connectem la “carrier” via USB a </a:t>
            </a:r>
            <a:br>
              <a:rPr lang="en" sz="1400"/>
            </a:br>
            <a:r>
              <a:rPr lang="en" sz="1400"/>
              <a:t>l’ordinador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Instal·lem el Whitecat Create Agent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https://github.com/whitecatboard/whitecat-create-agent/wiki</a:t>
            </a:r>
            <a:endParaRPr sz="10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Iniciem el Whitecat Create Agent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Obrim el navegador i anem a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https://ide.whitecatboard.org</a:t>
            </a:r>
            <a:endParaRPr sz="10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 cas de problemes podem “reiniciar” l’agent des del menu contextual</a:t>
            </a:r>
            <a:endParaRPr sz="1400"/>
          </a:p>
        </p:txBody>
      </p:sp>
      <p:pic>
        <p:nvPicPr>
          <p:cNvPr id="247" name="Google Shape;24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1225" y="1278125"/>
            <a:ext cx="3880874" cy="25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Requeriments</a:t>
            </a:r>
            <a:endParaRPr/>
          </a:p>
        </p:txBody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2386775" y="1516225"/>
            <a:ext cx="25899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Navegador web Chrome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2386775" y="2288867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Navegador web Chromium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43"/>
          <p:cNvSpPr txBox="1"/>
          <p:nvPr>
            <p:ph idx="1" type="body"/>
          </p:nvPr>
        </p:nvSpPr>
        <p:spPr>
          <a:xfrm>
            <a:off x="2386775" y="3061508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Whitecat Create Agent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2386775" y="3834150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Compte de Google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300" y="1365225"/>
            <a:ext cx="602323" cy="6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300" y="3683150"/>
            <a:ext cx="602323" cy="6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713" y="2171913"/>
            <a:ext cx="831494" cy="6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713" y="2870250"/>
            <a:ext cx="831494" cy="6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Connexió a TTN</a:t>
            </a:r>
            <a:endParaRPr/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0" y="1464850"/>
            <a:ext cx="3314528" cy="31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025" y="1464850"/>
            <a:ext cx="4842276" cy="3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Entorn (BME280)</a:t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3">
            <a:alphaModFix/>
          </a:blip>
          <a:srcRect b="16060" l="0" r="0" t="19181"/>
          <a:stretch/>
        </p:blipFill>
        <p:spPr>
          <a:xfrm>
            <a:off x="427775" y="1218775"/>
            <a:ext cx="2117150" cy="1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60" y="2589874"/>
            <a:ext cx="8103065" cy="2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9625" y="1347750"/>
            <a:ext cx="3714526" cy="17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Distància (US-015)</a:t>
            </a:r>
            <a:endParaRPr/>
          </a:p>
        </p:txBody>
      </p:sp>
      <p:pic>
        <p:nvPicPr>
          <p:cNvPr id="281" name="Google Shape;281;p46"/>
          <p:cNvPicPr preferRelativeResize="0"/>
          <p:nvPr/>
        </p:nvPicPr>
        <p:blipFill rotWithShape="1">
          <a:blip r:embed="rId3">
            <a:alphaModFix/>
          </a:blip>
          <a:srcRect b="18983" l="0" r="0" t="22317"/>
          <a:stretch/>
        </p:blipFill>
        <p:spPr>
          <a:xfrm>
            <a:off x="268475" y="1182525"/>
            <a:ext cx="2553550" cy="149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75" y="2894575"/>
            <a:ext cx="7058649" cy="19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075" y="1246250"/>
            <a:ext cx="3642450" cy="18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Presència (PIR)</a:t>
            </a:r>
            <a:endParaRPr/>
          </a:p>
        </p:txBody>
      </p:sp>
      <p:pic>
        <p:nvPicPr>
          <p:cNvPr id="289" name="Google Shape;2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20900"/>
            <a:ext cx="6302575" cy="319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500" y="1122875"/>
            <a:ext cx="3736074" cy="1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7"/>
          <p:cNvPicPr preferRelativeResize="0"/>
          <p:nvPr/>
        </p:nvPicPr>
        <p:blipFill rotWithShape="1">
          <a:blip r:embed="rId5">
            <a:alphaModFix/>
          </a:blip>
          <a:srcRect b="29157" l="20858" r="12691" t="7386"/>
          <a:stretch/>
        </p:blipFill>
        <p:spPr>
          <a:xfrm>
            <a:off x="7182050" y="3075950"/>
            <a:ext cx="1385625" cy="187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Gràcies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228675"/>
            <a:ext cx="561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 de la consola de TTN podem </a:t>
            </a:r>
            <a:r>
              <a:rPr b="1" lang="en" sz="1200"/>
              <a:t>gestionar les passarel·les i aplicacions</a:t>
            </a:r>
            <a:r>
              <a:rPr lang="en" sz="1200"/>
              <a:t>. També podem monitoritzar el tràfic que passa o arriba a qualsevol de les dues i veure els continguts si tenim les claus de desxifratge.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Els nodes (</a:t>
            </a:r>
            <a:r>
              <a:rPr i="1" lang="en" sz="1200"/>
              <a:t>devices</a:t>
            </a:r>
            <a:r>
              <a:rPr lang="en" sz="1200"/>
              <a:t>) estan associats a les aplicacions. Podem donar-ne d’alta, configurar el mode en que es connectaran a la xarxa (OTAA o ABP), veure els missatges que envien o enviar nosaltres un missatge a qualsevol dispositiu.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També des de l’aplicació podem fer integracions amb diferents serveis </a:t>
            </a:r>
            <a:r>
              <a:rPr i="1" lang="en" sz="1200"/>
              <a:t>online</a:t>
            </a:r>
            <a:r>
              <a:rPr lang="en" sz="1200"/>
              <a:t> com ara IFTTT.</a:t>
            </a:r>
            <a:endParaRPr sz="12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9" y="1228674"/>
            <a:ext cx="2670575" cy="5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Compte per el taller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268175" y="1899025"/>
            <a:ext cx="3776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URL</a:t>
            </a:r>
            <a:r>
              <a:rPr lang="en" sz="1200"/>
              <a:t>: console.thethingsnetwork.org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User</a:t>
            </a:r>
            <a:r>
              <a:rPr lang="en" sz="1200"/>
              <a:t>: ttncat-tallers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Clau</a:t>
            </a:r>
            <a:r>
              <a:rPr lang="en" sz="1200"/>
              <a:t>: ttncat-tallers</a:t>
            </a:r>
            <a:endParaRPr sz="12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00" y="1026350"/>
            <a:ext cx="3776587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28675"/>
            <a:ext cx="3112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Cada dispositiu té unes claus per accedir a la xarxa (</a:t>
            </a:r>
            <a:r>
              <a:rPr b="1" lang="en" sz="1200"/>
              <a:t>network session key</a:t>
            </a:r>
            <a:r>
              <a:rPr lang="en" sz="1200"/>
              <a:t>) i connectar-se amb un aplicatiu (</a:t>
            </a:r>
            <a:r>
              <a:rPr b="1" lang="en" sz="1200"/>
              <a:t>application session key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Aquestes claus es poden gravar al firmware (</a:t>
            </a:r>
            <a:r>
              <a:rPr b="1" lang="en" sz="1200"/>
              <a:t>ABP, Activation by Personalisation</a:t>
            </a:r>
            <a:r>
              <a:rPr lang="en" sz="1200"/>
              <a:t>) o negociar-se en el moment de fer el </a:t>
            </a:r>
            <a:r>
              <a:rPr i="1" lang="en" sz="1200"/>
              <a:t>join</a:t>
            </a:r>
            <a:r>
              <a:rPr lang="en" sz="1200"/>
              <a:t> (</a:t>
            </a:r>
            <a:r>
              <a:rPr b="1" lang="en" sz="1200"/>
              <a:t>OTAA, Over the Air Activation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Amb OTAA el dispositiu caldrà estar donat d’alta a l’aplicatiu (</a:t>
            </a:r>
            <a:r>
              <a:rPr b="1" lang="en" sz="1200"/>
              <a:t>Device EUI</a:t>
            </a:r>
            <a:r>
              <a:rPr lang="en" sz="1200"/>
              <a:t>). </a:t>
            </a:r>
            <a:endParaRPr sz="12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00" y="1228675"/>
            <a:ext cx="5158900" cy="3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Hands-on LOPY4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(LOPY / LOPY4)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99325"/>
            <a:ext cx="3744850" cy="3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128325" y="1208350"/>
            <a:ext cx="4704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Espressif ESP32. Xtensa dual-core 32-bit LX6 microprocessor, up to 240 MHz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512Kb RAM, 4MB external flash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802.11 b/g/n 16mbps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Bluetooh LE and classic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868 LoRa +14dBm, LoRaWan stack class A&amp;C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2xUART, 2xSPI, I2C, I2S, micro SD card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8x 12bits ADCs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4x 16bits Timers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24x GPIOs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Ethernet MAC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SSL/TLS support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WPA Enterprise security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FCC &amp; CE certs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